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 id="2147483687" r:id="rId4"/>
  </p:sldMasterIdLst>
  <p:notesMasterIdLst>
    <p:notesMasterId r:id="rId19"/>
  </p:notesMasterIdLst>
  <p:handoutMasterIdLst>
    <p:handoutMasterId r:id="rId20"/>
  </p:handoutMasterIdLst>
  <p:sldIdLst>
    <p:sldId id="291" r:id="rId5"/>
    <p:sldId id="304" r:id="rId6"/>
    <p:sldId id="308" r:id="rId7"/>
    <p:sldId id="294" r:id="rId8"/>
    <p:sldId id="295" r:id="rId9"/>
    <p:sldId id="296" r:id="rId10"/>
    <p:sldId id="303" r:id="rId11"/>
    <p:sldId id="302" r:id="rId12"/>
    <p:sldId id="297" r:id="rId13"/>
    <p:sldId id="301" r:id="rId14"/>
    <p:sldId id="307" r:id="rId15"/>
    <p:sldId id="309" r:id="rId16"/>
    <p:sldId id="310" r:id="rId17"/>
    <p:sldId id="305" r:id="rId18"/>
  </p:sldIdLst>
  <p:sldSz cx="9144000" cy="6858000" type="letter"/>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208">
          <p15:clr>
            <a:srgbClr val="A4A3A4"/>
          </p15:clr>
        </p15:guide>
        <p15:guide id="2" pos="2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aine" initials="ELH" lastIdx="15" clrIdx="0">
    <p:extLst/>
  </p:cmAuthor>
  <p:cmAuthor id="2" name="HPUSER" initials="H"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94" autoAdjust="0"/>
    <p:restoredTop sz="74670" autoAdjust="0"/>
  </p:normalViewPr>
  <p:slideViewPr>
    <p:cSldViewPr snapToGrid="0">
      <p:cViewPr>
        <p:scale>
          <a:sx n="55" d="100"/>
          <a:sy n="55" d="100"/>
        </p:scale>
        <p:origin x="-1738" y="-5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2106"/>
    </p:cViewPr>
  </p:sorterViewPr>
  <p:notesViewPr>
    <p:cSldViewPr snapToGrid="0">
      <p:cViewPr>
        <p:scale>
          <a:sx n="90" d="100"/>
          <a:sy n="90" d="100"/>
        </p:scale>
        <p:origin x="-1428" y="216"/>
      </p:cViewPr>
      <p:guideLst>
        <p:guide orient="horz" pos="2208"/>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02299" cy="35173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31639" y="1"/>
            <a:ext cx="4002299" cy="351737"/>
          </a:xfrm>
          <a:prstGeom prst="rect">
            <a:avLst/>
          </a:prstGeom>
        </p:spPr>
        <p:txBody>
          <a:bodyPr vert="horz" lIns="91440" tIns="45720" rIns="91440" bIns="45720" rtlCol="0"/>
          <a:lstStyle>
            <a:lvl1pPr algn="r">
              <a:defRPr sz="1200"/>
            </a:lvl1pPr>
          </a:lstStyle>
          <a:p>
            <a:fld id="{83543C26-7F5D-42A1-B191-AB4655C0E9A0}" type="datetimeFigureOut">
              <a:rPr lang="en-US" smtClean="0"/>
              <a:pPr/>
              <a:t>1/1/2016</a:t>
            </a:fld>
            <a:endParaRPr lang="en-US"/>
          </a:p>
        </p:txBody>
      </p:sp>
      <p:sp>
        <p:nvSpPr>
          <p:cNvPr id="4" name="Footer Placeholder 3"/>
          <p:cNvSpPr>
            <a:spLocks noGrp="1"/>
          </p:cNvSpPr>
          <p:nvPr>
            <p:ph type="ftr" sz="quarter" idx="2"/>
          </p:nvPr>
        </p:nvSpPr>
        <p:spPr>
          <a:xfrm>
            <a:off x="0" y="6658665"/>
            <a:ext cx="4002299" cy="35173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31639" y="6658665"/>
            <a:ext cx="4002299" cy="351736"/>
          </a:xfrm>
          <a:prstGeom prst="rect">
            <a:avLst/>
          </a:prstGeom>
        </p:spPr>
        <p:txBody>
          <a:bodyPr vert="horz" lIns="91440" tIns="45720" rIns="91440" bIns="45720" rtlCol="0" anchor="b"/>
          <a:lstStyle>
            <a:lvl1pPr algn="r">
              <a:defRPr sz="1200"/>
            </a:lvl1pPr>
          </a:lstStyle>
          <a:p>
            <a:fld id="{C90C4059-764B-4036-BB75-6597955B0B5B}" type="slidenum">
              <a:rPr lang="en-US" smtClean="0"/>
              <a:pPr/>
              <a:t>‹#›</a:t>
            </a:fld>
            <a:endParaRPr lang="en-US"/>
          </a:p>
        </p:txBody>
      </p:sp>
    </p:spTree>
    <p:extLst>
      <p:ext uri="{BB962C8B-B14F-4D97-AF65-F5344CB8AC3E}">
        <p14:creationId xmlns:p14="http://schemas.microsoft.com/office/powerpoint/2010/main" val="4072400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02299" cy="35173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31639" y="1"/>
            <a:ext cx="4002299" cy="351737"/>
          </a:xfrm>
          <a:prstGeom prst="rect">
            <a:avLst/>
          </a:prstGeom>
        </p:spPr>
        <p:txBody>
          <a:bodyPr vert="horz" lIns="91440" tIns="45720" rIns="91440" bIns="45720" rtlCol="0"/>
          <a:lstStyle>
            <a:lvl1pPr algn="r">
              <a:defRPr sz="1200"/>
            </a:lvl1pPr>
          </a:lstStyle>
          <a:p>
            <a:fld id="{9858D423-94CA-4373-9061-9651492437B1}" type="datetimeFigureOut">
              <a:rPr lang="en-US" smtClean="0"/>
              <a:pPr/>
              <a:t>1/1/2016</a:t>
            </a:fld>
            <a:endParaRPr lang="en-US"/>
          </a:p>
        </p:txBody>
      </p:sp>
      <p:sp>
        <p:nvSpPr>
          <p:cNvPr id="4" name="Slide Image Placeholder 3"/>
          <p:cNvSpPr>
            <a:spLocks noGrp="1" noRot="1" noChangeAspect="1"/>
          </p:cNvSpPr>
          <p:nvPr>
            <p:ph type="sldImg" idx="2"/>
          </p:nvPr>
        </p:nvSpPr>
        <p:spPr>
          <a:xfrm>
            <a:off x="3041650" y="876300"/>
            <a:ext cx="3152775"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3608" y="3373755"/>
            <a:ext cx="7388860" cy="276034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5"/>
            <a:ext cx="4002299" cy="35173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31639" y="6658665"/>
            <a:ext cx="4002299" cy="351736"/>
          </a:xfrm>
          <a:prstGeom prst="rect">
            <a:avLst/>
          </a:prstGeom>
        </p:spPr>
        <p:txBody>
          <a:bodyPr vert="horz" lIns="91440" tIns="45720" rIns="91440" bIns="45720" rtlCol="0" anchor="b"/>
          <a:lstStyle>
            <a:lvl1pPr algn="r">
              <a:defRPr sz="1200"/>
            </a:lvl1pPr>
          </a:lstStyle>
          <a:p>
            <a:fld id="{51737667-50FF-4DC1-9387-8C7370D94951}" type="slidenum">
              <a:rPr lang="en-US" smtClean="0"/>
              <a:pPr/>
              <a:t>‹#›</a:t>
            </a:fld>
            <a:endParaRPr lang="en-US"/>
          </a:p>
        </p:txBody>
      </p:sp>
    </p:spTree>
    <p:extLst>
      <p:ext uri="{BB962C8B-B14F-4D97-AF65-F5344CB8AC3E}">
        <p14:creationId xmlns:p14="http://schemas.microsoft.com/office/powerpoint/2010/main" val="457463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covers </a:t>
            </a:r>
            <a:r>
              <a:rPr lang="en-US" dirty="0"/>
              <a:t>the importance of capturing and reporting services provided to taxpayers and describes each step of the Activity Reporting process, from the collection of statistics at the site through the </a:t>
            </a:r>
            <a:r>
              <a:rPr lang="en-US" dirty="0" smtClean="0"/>
              <a:t>input of </a:t>
            </a:r>
            <a:r>
              <a:rPr lang="en-US" dirty="0"/>
              <a:t>statistics into the </a:t>
            </a:r>
            <a:r>
              <a:rPr lang="en-US" dirty="0" smtClean="0"/>
              <a:t>Volunteer Portal. </a:t>
            </a:r>
            <a:endParaRPr lang="en-US" dirty="0"/>
          </a:p>
        </p:txBody>
      </p:sp>
      <p:sp>
        <p:nvSpPr>
          <p:cNvPr id="4" name="Slide Number Placeholder 3"/>
          <p:cNvSpPr>
            <a:spLocks noGrp="1"/>
          </p:cNvSpPr>
          <p:nvPr>
            <p:ph type="sldNum" sz="quarter" idx="10"/>
          </p:nvPr>
        </p:nvSpPr>
        <p:spPr/>
        <p:txBody>
          <a:bodyPr/>
          <a:lstStyle/>
          <a:p>
            <a:fld id="{51737667-50FF-4DC1-9387-8C7370D94951}" type="slidenum">
              <a:rPr lang="en-US" smtClean="0"/>
              <a:pPr/>
              <a:t>1</a:t>
            </a:fld>
            <a:endParaRPr lang="en-US"/>
          </a:p>
        </p:txBody>
      </p:sp>
    </p:spTree>
    <p:extLst>
      <p:ext uri="{BB962C8B-B14F-4D97-AF65-F5344CB8AC3E}">
        <p14:creationId xmlns:p14="http://schemas.microsoft.com/office/powerpoint/2010/main" val="1638982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41650" y="876300"/>
            <a:ext cx="3152775" cy="2365375"/>
          </a:xfrm>
        </p:spPr>
      </p:sp>
      <p:sp>
        <p:nvSpPr>
          <p:cNvPr id="3" name="Notes Placeholder 2"/>
          <p:cNvSpPr>
            <a:spLocks noGrp="1"/>
          </p:cNvSpPr>
          <p:nvPr>
            <p:ph type="body" idx="1"/>
          </p:nvPr>
        </p:nvSpPr>
        <p:spPr/>
        <p:txBody>
          <a:bodyPr/>
          <a:lstStyle/>
          <a:p>
            <a:r>
              <a:rPr lang="en-US" dirty="0" smtClean="0"/>
              <a:t>This is the Program Metrics record for a site.</a:t>
            </a:r>
          </a:p>
          <a:p>
            <a:endParaRPr lang="en-US" dirty="0" smtClean="0"/>
          </a:p>
          <a:p>
            <a:r>
              <a:rPr lang="en-US" dirty="0" smtClean="0"/>
              <a:t>The record displays the following information.</a:t>
            </a:r>
          </a:p>
          <a:p>
            <a:endParaRPr lang="en-US" dirty="0" smtClean="0"/>
          </a:p>
          <a:p>
            <a:pPr marL="228600" indent="-228600">
              <a:buFont typeface="+mj-lt"/>
              <a:buAutoNum type="arabicPeriod"/>
            </a:pPr>
            <a:r>
              <a:rPr lang="en-US" dirty="0" smtClean="0"/>
              <a:t>The reporting period dates</a:t>
            </a:r>
          </a:p>
          <a:p>
            <a:pPr marL="228600" indent="-228600">
              <a:buFont typeface="+mj-lt"/>
              <a:buAutoNum type="arabicPeriod"/>
            </a:pPr>
            <a:r>
              <a:rPr lang="en-US" dirty="0" smtClean="0"/>
              <a:t>Fields LCs use to record paper-filed and Q&amp;A counts</a:t>
            </a:r>
          </a:p>
          <a:p>
            <a:pPr marL="228600" indent="-228600">
              <a:buFont typeface="+mj-lt"/>
              <a:buAutoNum type="arabicPeriod"/>
            </a:pPr>
            <a:r>
              <a:rPr lang="en-US" dirty="0" smtClean="0"/>
              <a:t>There are two optional fields that a volunteer leader can use to manually track current-year and prior-year e-file counts.  They might be used by those wishing to track </a:t>
            </a:r>
            <a:r>
              <a:rPr lang="en-US" dirty="0" err="1" smtClean="0"/>
              <a:t>efiles</a:t>
            </a:r>
            <a:r>
              <a:rPr lang="en-US" dirty="0" smtClean="0"/>
              <a:t> counts at the SIDN level when sites share an EFIN, such as ad hoc sites.  Or, some may wish to record their e-file</a:t>
            </a:r>
            <a:r>
              <a:rPr lang="en-US" baseline="0" dirty="0" smtClean="0"/>
              <a:t> counts </a:t>
            </a:r>
            <a:r>
              <a:rPr lang="en-US" dirty="0" smtClean="0"/>
              <a:t>and compare local e-file statistics with IRS reported statistics.</a:t>
            </a:r>
          </a:p>
          <a:p>
            <a:pPr marL="228600" indent="-228600">
              <a:buFont typeface="+mj-lt"/>
              <a:buAutoNum type="arabicPeriod"/>
            </a:pPr>
            <a:r>
              <a:rPr lang="en-US" dirty="0" smtClean="0"/>
              <a:t>IRS weekly reported e-file counts are stored in section 4 by the National office on a weekly basis beginning in late February.  All IRS data is reported by EFIN</a:t>
            </a:r>
          </a:p>
          <a:p>
            <a:pPr marL="228600" indent="-228600">
              <a:buFont typeface="+mj-lt"/>
              <a:buAutoNum type="arabicPeriod"/>
            </a:pPr>
            <a:endParaRPr lang="en-US" dirty="0" smtClean="0"/>
          </a:p>
          <a:p>
            <a:pPr marL="0" indent="0">
              <a:buFont typeface="+mj-lt"/>
              <a:buNone/>
            </a:pPr>
            <a:r>
              <a:rPr lang="en-US" dirty="0" smtClean="0"/>
              <a:t>Now</a:t>
            </a:r>
            <a:r>
              <a:rPr lang="en-US" baseline="0" dirty="0" smtClean="0"/>
              <a:t> Sophie will demonstrate how to report site activity.</a:t>
            </a:r>
            <a:endParaRPr lang="en-US" dirty="0" smtClean="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pPr/>
              <a:t>10</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78788" y="3302811"/>
            <a:ext cx="7388860" cy="2995514"/>
          </a:xfrm>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11</a:t>
            </a:fld>
            <a:endParaRPr lang="en-US"/>
          </a:p>
        </p:txBody>
      </p:sp>
    </p:spTree>
    <p:extLst>
      <p:ext uri="{BB962C8B-B14F-4D97-AF65-F5344CB8AC3E}">
        <p14:creationId xmlns:p14="http://schemas.microsoft.com/office/powerpoint/2010/main" val="3133143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737667-50FF-4DC1-9387-8C7370D94951}" type="slidenum">
              <a:rPr lang="en-US" smtClean="0"/>
              <a:pPr/>
              <a:t>12</a:t>
            </a:fld>
            <a:endParaRPr lang="en-US"/>
          </a:p>
        </p:txBody>
      </p:sp>
    </p:spTree>
    <p:extLst>
      <p:ext uri="{BB962C8B-B14F-4D97-AF65-F5344CB8AC3E}">
        <p14:creationId xmlns:p14="http://schemas.microsoft.com/office/powerpoint/2010/main" val="3057746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737667-50FF-4DC1-9387-8C7370D94951}" type="slidenum">
              <a:rPr lang="en-US" smtClean="0"/>
              <a:pPr/>
              <a:t>13</a:t>
            </a:fld>
            <a:endParaRPr lang="en-US"/>
          </a:p>
        </p:txBody>
      </p:sp>
    </p:spTree>
    <p:extLst>
      <p:ext uri="{BB962C8B-B14F-4D97-AF65-F5344CB8AC3E}">
        <p14:creationId xmlns:p14="http://schemas.microsoft.com/office/powerpoint/2010/main" val="40992623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65438" y="525463"/>
            <a:ext cx="3505200" cy="2628900"/>
          </a:xfrm>
        </p:spPr>
      </p:sp>
      <p:sp>
        <p:nvSpPr>
          <p:cNvPr id="3" name="Notes Placeholder 2"/>
          <p:cNvSpPr>
            <a:spLocks noGrp="1"/>
          </p:cNvSpPr>
          <p:nvPr>
            <p:ph type="body" idx="1"/>
          </p:nvPr>
        </p:nvSpPr>
        <p:spPr/>
        <p:txBody>
          <a:bodyPr/>
          <a:lstStyle/>
          <a:p>
            <a:r>
              <a:rPr lang="en-US" altLang="en-US" sz="1200" dirty="0" smtClean="0">
                <a:latin typeface="Arial" panose="020B0604020202020204" pitchFamily="34" charset="0"/>
              </a:rPr>
              <a:t>That brings us to the close of Activity Reporting Training.  </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We highly recommend that you review both the Site Activity Log Examples and Frequently Asked Questions documents posted on the </a:t>
            </a:r>
            <a:r>
              <a:rPr lang="en-US" altLang="en-US" sz="1200" dirty="0" err="1" smtClean="0">
                <a:latin typeface="Arial" panose="020B0604020202020204" pitchFamily="34" charset="0"/>
              </a:rPr>
              <a:t>OneSupport</a:t>
            </a:r>
            <a:r>
              <a:rPr lang="en-US" altLang="en-US" sz="1200" dirty="0" smtClean="0">
                <a:latin typeface="Arial" panose="020B0604020202020204" pitchFamily="34" charset="0"/>
              </a:rPr>
              <a:t> Help Center in the Portal Support, Activity Reporting section.</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The Frequently Asked Questions document will be updated throughout the activity reporting season, based on your feedback and experiences.</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For any questions or issues related to Site Activity Reporting, Local Coordinators should contact their District Coordinator and District Coordinators should contact their Administration Specialist. The ADS can contact the National Office, by </a:t>
            </a:r>
            <a:r>
              <a:rPr lang="en-US" altLang="en-US" sz="1200" dirty="0" err="1" smtClean="0">
                <a:latin typeface="Arial" panose="020B0604020202020204" pitchFamily="34" charset="0"/>
              </a:rPr>
              <a:t>OneSupport</a:t>
            </a:r>
            <a:r>
              <a:rPr lang="en-US" altLang="en-US" sz="1200" dirty="0" smtClean="0">
                <a:latin typeface="Arial" panose="020B0604020202020204" pitchFamily="34" charset="0"/>
              </a:rPr>
              <a:t> Submit a Request </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65438" y="525463"/>
            <a:ext cx="3505200" cy="2628900"/>
          </a:xfrm>
        </p:spPr>
      </p:sp>
      <p:sp>
        <p:nvSpPr>
          <p:cNvPr id="3" name="Notes Placeholder 2"/>
          <p:cNvSpPr>
            <a:spLocks noGrp="1"/>
          </p:cNvSpPr>
          <p:nvPr>
            <p:ph type="body" idx="1"/>
          </p:nvPr>
        </p:nvSpPr>
        <p:spPr/>
        <p:txBody>
          <a:bodyPr/>
          <a:lstStyle/>
          <a:p>
            <a:endParaRPr lang="en-US" dirty="0" smtClean="0"/>
          </a:p>
          <a:p>
            <a:endParaRPr lang="en-US" dirty="0" smtClean="0"/>
          </a:p>
          <a:p>
            <a:r>
              <a:rPr lang="en-US" altLang="en-US" dirty="0" smtClean="0"/>
              <a:t>In this training presentation you will learn …</a:t>
            </a:r>
          </a:p>
          <a:p>
            <a:endParaRPr lang="en-US" altLang="en-US" dirty="0" smtClean="0"/>
          </a:p>
          <a:p>
            <a:pPr marL="171450" indent="-171450">
              <a:buFont typeface="Arial" panose="020B0604020202020204" pitchFamily="34" charset="0"/>
              <a:buChar char="•"/>
            </a:pPr>
            <a:r>
              <a:rPr lang="en-US" altLang="en-US" dirty="0" smtClean="0"/>
              <a:t>The definition of activity reporting and why Tax-Aide collects and tracks activity.</a:t>
            </a:r>
          </a:p>
          <a:p>
            <a:pPr marL="171450" indent="-171450">
              <a:buFont typeface="Arial" panose="020B0604020202020204" pitchFamily="34" charset="0"/>
              <a:buChar char="•"/>
            </a:pPr>
            <a:r>
              <a:rPr lang="en-US" altLang="en-US" dirty="0" smtClean="0"/>
              <a:t>Which Information volunteers are asked to collect and report</a:t>
            </a:r>
          </a:p>
          <a:p>
            <a:pPr marL="171450" indent="-171450">
              <a:buFont typeface="Arial" panose="020B0604020202020204" pitchFamily="34" charset="0"/>
              <a:buChar char="•"/>
            </a:pPr>
            <a:r>
              <a:rPr lang="en-US" altLang="en-US" dirty="0" smtClean="0"/>
              <a:t>The site process for collecting site activity</a:t>
            </a:r>
          </a:p>
          <a:p>
            <a:pPr marL="171450" indent="-171450">
              <a:buFont typeface="Arial" panose="020B0604020202020204" pitchFamily="34" charset="0"/>
              <a:buChar char="•"/>
            </a:pPr>
            <a:r>
              <a:rPr lang="en-US" altLang="en-US" dirty="0" smtClean="0"/>
              <a:t>How to view both volunteer and IRS-reported activity in the new Volunteer Portal</a:t>
            </a:r>
          </a:p>
          <a:p>
            <a:pPr marL="171450" indent="-171450">
              <a:buFont typeface="Arial" panose="020B0604020202020204" pitchFamily="34" charset="0"/>
              <a:buChar char="•"/>
            </a:pPr>
            <a:r>
              <a:rPr lang="en-US" altLang="en-US" dirty="0" smtClean="0"/>
              <a:t>How to report volunteer reported activity </a:t>
            </a:r>
          </a:p>
          <a:p>
            <a:pPr marL="171450" indent="-171450">
              <a:buFont typeface="Arial" panose="020B0604020202020204" pitchFamily="34" charset="0"/>
              <a:buChar char="•"/>
            </a:pPr>
            <a:r>
              <a:rPr lang="en-US" dirty="0" smtClean="0"/>
              <a:t>About</a:t>
            </a:r>
            <a:r>
              <a:rPr lang="en-US" baseline="0" dirty="0" smtClean="0"/>
              <a:t> the available site activity reports</a:t>
            </a:r>
            <a:endParaRPr lang="en-US" dirty="0" smtClean="0"/>
          </a:p>
          <a:p>
            <a:pPr marL="0" indent="0">
              <a:buFont typeface="Arial" panose="020B0604020202020204" pitchFamily="34" charset="0"/>
              <a:buNone/>
            </a:pPr>
            <a:endParaRPr lang="en-US" dirty="0" smtClean="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65438" y="525463"/>
            <a:ext cx="3505200" cy="2628900"/>
          </a:xfrm>
        </p:spPr>
      </p:sp>
      <p:sp>
        <p:nvSpPr>
          <p:cNvPr id="3" name="Notes Placeholder 2"/>
          <p:cNvSpPr>
            <a:spLocks noGrp="1"/>
          </p:cNvSpPr>
          <p:nvPr>
            <p:ph type="body" idx="1"/>
          </p:nvPr>
        </p:nvSpPr>
        <p:spPr>
          <a:xfrm>
            <a:off x="923608" y="3271278"/>
            <a:ext cx="7388860" cy="2877273"/>
          </a:xfrm>
        </p:spPr>
        <p:txBody>
          <a:bodyPr/>
          <a:lstStyle/>
          <a:p>
            <a:r>
              <a:rPr lang="en-US" altLang="en-US" sz="1200" dirty="0" smtClean="0">
                <a:latin typeface="Arial" panose="020B0604020202020204" pitchFamily="34" charset="0"/>
              </a:rPr>
              <a:t>Activity reporting is the collection of tax return preparation and other service counts delivered by AARP Tax-Aide volunteers at our sites. </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These counts include the preparation of Federal, State and local tax returns along with tax law Questions &amp; Answers that do not result in the preparation of a tax return. </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AARP Tax-Aide program sponsors require reports of both the number of returns prepared and the number of taxpayers served. </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The reports are used by our current sponsors to justify continued funding and to aid in securing additional funding. The collected data also helps all levels of leadership better manage site and program growth, our effectiveness and future needs.</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Some of the Activity Reporting counts are provided by the IRS, while other counts can only be obtained through our volunteers reporting their activity at the site level.</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265453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65438" y="525463"/>
            <a:ext cx="3505200" cy="2628900"/>
          </a:xfrm>
        </p:spPr>
      </p:sp>
      <p:sp>
        <p:nvSpPr>
          <p:cNvPr id="3" name="Notes Placeholder 2"/>
          <p:cNvSpPr>
            <a:spLocks noGrp="1"/>
          </p:cNvSpPr>
          <p:nvPr>
            <p:ph type="body" idx="1"/>
          </p:nvPr>
        </p:nvSpPr>
        <p:spPr>
          <a:xfrm>
            <a:off x="892077" y="3223983"/>
            <a:ext cx="7388860" cy="3074342"/>
          </a:xfrm>
        </p:spPr>
        <p:txBody>
          <a:bodyPr/>
          <a:lstStyle/>
          <a:p>
            <a:r>
              <a:rPr lang="en-US" altLang="en-US" sz="1100" dirty="0" smtClean="0"/>
              <a:t>Only </a:t>
            </a:r>
            <a:r>
              <a:rPr lang="en-US" altLang="en-US" sz="1100" b="1" dirty="0" smtClean="0"/>
              <a:t>paper-filed</a:t>
            </a:r>
            <a:r>
              <a:rPr lang="en-US" altLang="en-US" sz="1100" dirty="0" smtClean="0"/>
              <a:t> returns must be manually recorded, tabulated and reported by site volunteers.</a:t>
            </a:r>
          </a:p>
          <a:p>
            <a:endParaRPr lang="en-US" altLang="en-US" sz="1100" dirty="0" smtClean="0"/>
          </a:p>
          <a:p>
            <a:r>
              <a:rPr lang="en-US" altLang="en-US" sz="1100" dirty="0" smtClean="0"/>
              <a:t>This includes all </a:t>
            </a:r>
            <a:r>
              <a:rPr lang="en-US" altLang="en-US" sz="1100" b="1" dirty="0" smtClean="0"/>
              <a:t>paper-filed</a:t>
            </a:r>
            <a:r>
              <a:rPr lang="en-US" altLang="en-US" sz="1100" dirty="0" smtClean="0"/>
              <a:t> returns. </a:t>
            </a:r>
            <a:r>
              <a:rPr lang="en-US" altLang="en-US" sz="1100" i="1" dirty="0" smtClean="0"/>
              <a:t>Some returns that are initially rejected in the e-filing process must necessarily be paper filed such as when a child is claimed as a dependent by two taxpayers and the second taxpayer to file believes they are the one entitled to claim the dependency.</a:t>
            </a:r>
          </a:p>
          <a:p>
            <a:endParaRPr lang="en-US" altLang="en-US" sz="1100" dirty="0" smtClean="0"/>
          </a:p>
          <a:p>
            <a:r>
              <a:rPr lang="en-US" altLang="en-US" sz="1100" dirty="0" smtClean="0"/>
              <a:t>When e-filling State or Local Returns only, they do not need to be manually recorded. The National Office has data to count state-only e-filed returns.</a:t>
            </a:r>
          </a:p>
          <a:p>
            <a:endParaRPr lang="en-US" altLang="en-US" sz="1100" dirty="0" smtClean="0"/>
          </a:p>
          <a:p>
            <a:r>
              <a:rPr lang="en-US" altLang="en-US" sz="1100" dirty="0" smtClean="0"/>
              <a:t>It is not necessary to record e-filed returns as the IRS will provide all the e-filed tax return counts.</a:t>
            </a:r>
          </a:p>
          <a:p>
            <a:endParaRPr lang="en-US" altLang="en-US" sz="1100" dirty="0" smtClean="0"/>
          </a:p>
          <a:p>
            <a:r>
              <a:rPr lang="en-US" altLang="en-US" sz="1100" dirty="0" smtClean="0"/>
              <a:t>In addition to recording and reporting paper-filed returns, site volunteers must also record and report assistance that is provided to taxpayers without the completion of a return (also known as Q &amp; A). In Tax-Aide, Q&amp;A includes responding to questions about tax law, filing procedures, and how to get help with IRS resources and contacts. Q&amp;A may happen other than at the site through phone calls or informal conversations. </a:t>
            </a:r>
            <a:r>
              <a:rPr lang="en-US" altLang="en-US" sz="1100" i="1" dirty="0" smtClean="0"/>
              <a:t>Taking appointments for tax preparation is not considered Q&amp;A. </a:t>
            </a:r>
          </a:p>
          <a:p>
            <a:endParaRPr lang="en-US" altLang="en-US" sz="1200" dirty="0" smtClean="0">
              <a:latin typeface="Arial" panose="020B0604020202020204" pitchFamily="34" charset="0"/>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65438" y="525463"/>
            <a:ext cx="3505200" cy="2628900"/>
          </a:xfrm>
        </p:spPr>
      </p:sp>
      <p:sp>
        <p:nvSpPr>
          <p:cNvPr id="3" name="Notes Placeholder 2"/>
          <p:cNvSpPr>
            <a:spLocks noGrp="1"/>
          </p:cNvSpPr>
          <p:nvPr>
            <p:ph type="body" idx="1"/>
          </p:nvPr>
        </p:nvSpPr>
        <p:spPr/>
        <p:txBody>
          <a:bodyPr/>
          <a:lstStyle/>
          <a:p>
            <a:r>
              <a:rPr lang="en-US" altLang="en-US" dirty="0" smtClean="0">
                <a:latin typeface="Arial" panose="020B0604020202020204" pitchFamily="34" charset="0"/>
              </a:rPr>
              <a:t>Beginning in 2016 there will be only one reporting period for the tax season, February 1 through September 30.</a:t>
            </a:r>
          </a:p>
          <a:p>
            <a:endParaRPr lang="en-US" altLang="en-US" dirty="0" smtClean="0">
              <a:latin typeface="Arial" panose="020B0604020202020204" pitchFamily="34" charset="0"/>
            </a:endParaRPr>
          </a:p>
          <a:p>
            <a:r>
              <a:rPr lang="en-US" altLang="en-US" dirty="0" smtClean="0">
                <a:latin typeface="Arial" panose="020B0604020202020204" pitchFamily="34" charset="0"/>
              </a:rPr>
              <a:t>However, it is recommended that sites</a:t>
            </a:r>
            <a:r>
              <a:rPr lang="en-US" altLang="en-US" baseline="0" dirty="0" smtClean="0">
                <a:latin typeface="Arial" panose="020B0604020202020204" pitchFamily="34" charset="0"/>
              </a:rPr>
              <a:t> report month,,  </a:t>
            </a:r>
            <a:r>
              <a:rPr lang="en-US" altLang="en-US" dirty="0" smtClean="0">
                <a:latin typeface="Arial" panose="020B0604020202020204" pitchFamily="34" charset="0"/>
              </a:rPr>
              <a:t>Some states may require more frequent reporting</a:t>
            </a:r>
          </a:p>
          <a:p>
            <a:endParaRPr lang="en-US" altLang="en-US" dirty="0" smtClean="0">
              <a:latin typeface="Arial" panose="020B0604020202020204" pitchFamily="34" charset="0"/>
            </a:endParaRPr>
          </a:p>
          <a:p>
            <a:r>
              <a:rPr lang="en-US" altLang="en-US" dirty="0" smtClean="0">
                <a:latin typeface="Arial" panose="020B0604020202020204" pitchFamily="34" charset="0"/>
              </a:rPr>
              <a:t>It is no longer required for the DC to submit an approval for the activity submitted.  However, good management practice requires that the DC review the saved data to ensure that paper-filed and Q&amp;A activity has been collected and reported each year.</a:t>
            </a:r>
          </a:p>
          <a:p>
            <a:endParaRPr lang="en-US" altLang="en-US" dirty="0" smtClean="0">
              <a:latin typeface="Arial" panose="020B0604020202020204" pitchFamily="34" charset="0"/>
            </a:endParaRPr>
          </a:p>
          <a:p>
            <a:r>
              <a:rPr lang="en-US" altLang="en-US" dirty="0" smtClean="0">
                <a:latin typeface="Arial" panose="020B0604020202020204" pitchFamily="34" charset="0"/>
              </a:rPr>
              <a:t>LCs, DCs, ACs can report the data using the new Volunteer Portal.  ADSs may assist as necessary.</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65438" y="525463"/>
            <a:ext cx="3505200" cy="2628900"/>
          </a:xfrm>
        </p:spPr>
      </p:sp>
      <p:sp>
        <p:nvSpPr>
          <p:cNvPr id="3" name="Notes Placeholder 2"/>
          <p:cNvSpPr>
            <a:spLocks noGrp="1"/>
          </p:cNvSpPr>
          <p:nvPr>
            <p:ph type="body" idx="1"/>
          </p:nvPr>
        </p:nvSpPr>
        <p:spPr/>
        <p:txBody>
          <a:bodyPr/>
          <a:lstStyle/>
          <a:p>
            <a:r>
              <a:rPr lang="en-US" altLang="en-US" sz="1200" dirty="0" smtClean="0">
                <a:latin typeface="Arial" panose="020B0604020202020204" pitchFamily="34" charset="0"/>
              </a:rPr>
              <a:t>Local Coordinators are responsible for the site activity collection and reporting process.</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Displayed is a summary of the process and steps Local Coordinators should use to collect, tabulate and report their sites’ activities. There are three key steps. </a:t>
            </a:r>
          </a:p>
          <a:p>
            <a:r>
              <a:rPr lang="en-US" altLang="en-US" sz="1200" dirty="0" smtClean="0">
                <a:latin typeface="Arial" panose="020B0604020202020204" pitchFamily="34" charset="0"/>
              </a:rPr>
              <a:t> </a:t>
            </a:r>
          </a:p>
          <a:p>
            <a:r>
              <a:rPr lang="en-US" altLang="en-US" sz="1200" dirty="0" smtClean="0">
                <a:latin typeface="Arial" panose="020B0604020202020204" pitchFamily="34" charset="0"/>
              </a:rPr>
              <a:t>Step #1 – Collect Data.  The collection of site data must be captured on a real-time, taxpayer-by-taxpayer served basis using the Site Activity Log (or a locally modified version thereof).  </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Step #2 – Tabulate.  It is recommended that the Site Activity Logs be collected daily and tabulated at least weekly.  A Site Activity Collection Template is available and can be used to complete the tabulation tasks.  The template is an Excel file that is available on the </a:t>
            </a:r>
            <a:r>
              <a:rPr lang="en-US" altLang="en-US" sz="1200" dirty="0" err="1" smtClean="0">
                <a:latin typeface="Arial" panose="020B0604020202020204" pitchFamily="34" charset="0"/>
              </a:rPr>
              <a:t>OneSupport</a:t>
            </a:r>
            <a:r>
              <a:rPr lang="en-US" altLang="en-US" sz="1200" dirty="0" smtClean="0">
                <a:latin typeface="Arial" panose="020B0604020202020204" pitchFamily="34" charset="0"/>
              </a:rPr>
              <a:t> Help Center.</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Step #3 – Report Data.  As required by the State Coordinator or by May 1, the </a:t>
            </a:r>
            <a:r>
              <a:rPr lang="en-US" altLang="en-US" sz="1200" u="sng" dirty="0" smtClean="0">
                <a:latin typeface="Arial" panose="020B0604020202020204" pitchFamily="34" charset="0"/>
              </a:rPr>
              <a:t>cumulative</a:t>
            </a:r>
            <a:r>
              <a:rPr lang="en-US" altLang="en-US" sz="1200" dirty="0" smtClean="0">
                <a:latin typeface="Arial" panose="020B0604020202020204" pitchFamily="34" charset="0"/>
              </a:rPr>
              <a:t> year-to-date totals for each type of activity are recorded in the Volunteer Portal, Site program’s Program Metrix Record.</a:t>
            </a:r>
          </a:p>
          <a:p>
            <a:pPr marL="514350" indent="-514350">
              <a:buFont typeface="+mj-lt"/>
              <a:buAutoNum type="romanUcPeriod"/>
            </a:pPr>
            <a:endParaRPr lang="en-US" sz="1200" dirty="0" smtClean="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41650" y="876300"/>
            <a:ext cx="3152775" cy="2365375"/>
          </a:xfrm>
        </p:spPr>
      </p:sp>
      <p:sp>
        <p:nvSpPr>
          <p:cNvPr id="3" name="Notes Placeholder 2"/>
          <p:cNvSpPr>
            <a:spLocks noGrp="1"/>
          </p:cNvSpPr>
          <p:nvPr>
            <p:ph type="body" idx="1"/>
          </p:nvPr>
        </p:nvSpPr>
        <p:spPr/>
        <p:txBody>
          <a:bodyPr/>
          <a:lstStyle/>
          <a:p>
            <a:r>
              <a:rPr lang="en-US" altLang="en-US" sz="1200" dirty="0" smtClean="0">
                <a:latin typeface="Arial" panose="020B0604020202020204" pitchFamily="34" charset="0"/>
              </a:rPr>
              <a:t>The ADS plays a key role in ensuring that their districts can accurately report activity.</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The ADS should train, as needed,  the DCs and LCs on how to use the new Volunteer Portal to view and report site activity data.  (Refer LCs and DCs to this training presentation which is on the </a:t>
            </a:r>
            <a:r>
              <a:rPr lang="en-US" altLang="en-US" sz="1200" dirty="0" err="1" smtClean="0">
                <a:latin typeface="Arial" panose="020B0604020202020204" pitchFamily="34" charset="0"/>
              </a:rPr>
              <a:t>OneSupport</a:t>
            </a:r>
            <a:r>
              <a:rPr lang="en-US" altLang="en-US" sz="1200" dirty="0" smtClean="0">
                <a:latin typeface="Arial" panose="020B0604020202020204" pitchFamily="34" charset="0"/>
              </a:rPr>
              <a:t> Help Center. </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ADSs need to confirm that all sites are correctly coded as active or inactive prior to the start of the tax season.   </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On occasions ADSs may be asked to assist in updating volunteer reported site activity data.</a:t>
            </a:r>
          </a:p>
          <a:p>
            <a:endParaRPr lang="en-US" altLang="en-US" sz="1200" dirty="0" smtClean="0">
              <a:latin typeface="Arial" panose="020B0604020202020204" pitchFamily="34" charset="0"/>
            </a:endParaRPr>
          </a:p>
          <a:p>
            <a:r>
              <a:rPr lang="en-US" altLang="en-US" sz="1200" dirty="0" smtClean="0">
                <a:latin typeface="Arial" panose="020B0604020202020204" pitchFamily="34" charset="0"/>
              </a:rPr>
              <a:t>ADS s should confirm that all their split-state’s active sites are reporting their site activity. Encourage data reporting on the schedules determined by the split-state’s procedures.</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pPr/>
              <a:t>7</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41650" y="876300"/>
            <a:ext cx="3152775" cy="2365375"/>
          </a:xfrm>
        </p:spPr>
      </p:sp>
      <p:sp>
        <p:nvSpPr>
          <p:cNvPr id="3" name="Notes Placeholder 2"/>
          <p:cNvSpPr>
            <a:spLocks noGrp="1"/>
          </p:cNvSpPr>
          <p:nvPr>
            <p:ph type="body" idx="1"/>
          </p:nvPr>
        </p:nvSpPr>
        <p:spPr/>
        <p:txBody>
          <a:bodyPr/>
          <a:lstStyle/>
          <a:p>
            <a:endParaRPr lang="en-US" altLang="en-US" dirty="0" smtClean="0">
              <a:latin typeface="Arial" panose="020B0604020202020204" pitchFamily="34" charset="0"/>
            </a:endParaRPr>
          </a:p>
          <a:p>
            <a:pPr marL="171450" indent="-171450">
              <a:buFont typeface="Arial" panose="020B0604020202020204" pitchFamily="34" charset="0"/>
              <a:buChar char="•"/>
            </a:pPr>
            <a:r>
              <a:rPr lang="en-US" altLang="en-US" dirty="0" smtClean="0">
                <a:latin typeface="Arial" panose="020B0604020202020204" pitchFamily="34" charset="0"/>
              </a:rPr>
              <a:t>IRS e-File reports will be uploaded to the Program metrics record eliminating the requirement for National Office distribution.</a:t>
            </a:r>
          </a:p>
          <a:p>
            <a:pPr marL="171450" indent="-171450">
              <a:buFont typeface="Arial" panose="020B0604020202020204" pitchFamily="34" charset="0"/>
              <a:buChar char="•"/>
            </a:pPr>
            <a:endParaRPr lang="en-US" altLang="en-US" dirty="0" smtClean="0">
              <a:latin typeface="Arial" panose="020B0604020202020204" pitchFamily="34" charset="0"/>
            </a:endParaRPr>
          </a:p>
          <a:p>
            <a:pPr marL="171450" indent="-171450">
              <a:buFont typeface="Arial" panose="020B0604020202020204" pitchFamily="34" charset="0"/>
              <a:buChar char="•"/>
            </a:pPr>
            <a:endParaRPr lang="en-US" altLang="en-US" dirty="0" smtClean="0">
              <a:latin typeface="Arial" panose="020B0604020202020204" pitchFamily="34" charset="0"/>
            </a:endParaRPr>
          </a:p>
          <a:p>
            <a:pPr marL="171450" indent="-171450">
              <a:buFont typeface="Arial" panose="020B0604020202020204" pitchFamily="34" charset="0"/>
              <a:buChar char="•"/>
            </a:pPr>
            <a:r>
              <a:rPr lang="en-US" altLang="en-US" dirty="0" smtClean="0">
                <a:latin typeface="Arial" panose="020B0604020202020204" pitchFamily="34" charset="0"/>
              </a:rPr>
              <a:t>The Tax-Aide National Office will continue distributing monthly Flash Reports as in prior years. </a:t>
            </a:r>
          </a:p>
          <a:p>
            <a:pPr marL="171450" indent="-171450">
              <a:buFont typeface="Arial" panose="020B0604020202020204" pitchFamily="34" charset="0"/>
              <a:buChar char="•"/>
            </a:pPr>
            <a:endParaRPr lang="en-US" altLang="en-US" dirty="0" smtClean="0">
              <a:latin typeface="Arial" panose="020B0604020202020204" pitchFamily="34" charset="0"/>
            </a:endParaRPr>
          </a:p>
          <a:p>
            <a:pPr marL="628650" lvl="1" indent="-171450">
              <a:buFont typeface="Arial" panose="020B0604020202020204" pitchFamily="34" charset="0"/>
              <a:buChar char="•"/>
            </a:pPr>
            <a:r>
              <a:rPr lang="en-US" altLang="en-US" dirty="0" smtClean="0">
                <a:latin typeface="Arial" panose="020B0604020202020204" pitchFamily="34" charset="0"/>
              </a:rPr>
              <a:t>Flash reports summarize data at the district level within split-state.</a:t>
            </a:r>
          </a:p>
          <a:p>
            <a:pPr lvl="1"/>
            <a:endParaRPr lang="en-US" altLang="en-US" dirty="0" smtClean="0">
              <a:latin typeface="Arial" panose="020B0604020202020204" pitchFamily="34" charset="0"/>
            </a:endParaRPr>
          </a:p>
          <a:p>
            <a:pPr marL="628650" lvl="1" indent="-171450">
              <a:buFont typeface="Arial" panose="020B0604020202020204" pitchFamily="34" charset="0"/>
              <a:buChar char="•"/>
            </a:pPr>
            <a:r>
              <a:rPr lang="en-US" altLang="en-US" dirty="0" smtClean="0">
                <a:latin typeface="Arial" panose="020B0604020202020204" pitchFamily="34" charset="0"/>
              </a:rPr>
              <a:t>Information on how this report will be delivered in 2016 is forthcoming.</a:t>
            </a:r>
          </a:p>
          <a:p>
            <a:endParaRPr lang="en-US" altLang="en-US" dirty="0" smtClean="0">
              <a:latin typeface="Arial" panose="020B0604020202020204" pitchFamily="34" charset="0"/>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pPr/>
              <a:t>8</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65438" y="525463"/>
            <a:ext cx="3505200" cy="2628900"/>
          </a:xfrm>
        </p:spPr>
      </p:sp>
      <p:sp>
        <p:nvSpPr>
          <p:cNvPr id="3" name="Notes Placeholder 2"/>
          <p:cNvSpPr>
            <a:spLocks noGrp="1"/>
          </p:cNvSpPr>
          <p:nvPr>
            <p:ph type="body" idx="1"/>
          </p:nvPr>
        </p:nvSpPr>
        <p:spPr/>
        <p:txBody>
          <a:bodyPr/>
          <a:lstStyle/>
          <a:p>
            <a:r>
              <a:rPr lang="en-US" dirty="0" smtClean="0"/>
              <a:t> </a:t>
            </a:r>
          </a:p>
          <a:p>
            <a:r>
              <a:rPr lang="en-US" dirty="0" smtClean="0"/>
              <a:t>In the new Volunteer Portal every active Site program has one Program Metrics record per tax season</a:t>
            </a:r>
          </a:p>
          <a:p>
            <a:endParaRPr lang="en-US" dirty="0" smtClean="0"/>
          </a:p>
          <a:p>
            <a:r>
              <a:rPr lang="en-US" dirty="0" smtClean="0"/>
              <a:t>New Program Metrics records are system created prior to the opening of a new tax season.</a:t>
            </a:r>
          </a:p>
          <a:p>
            <a:endParaRPr lang="en-US" dirty="0" smtClean="0"/>
          </a:p>
          <a:p>
            <a:r>
              <a:rPr lang="en-US" dirty="0" smtClean="0"/>
              <a:t>The Program Metrics record is used to store volunteer reported data and IRS reported data</a:t>
            </a:r>
          </a:p>
          <a:p>
            <a:endParaRPr lang="en-US" dirty="0" smtClean="0"/>
          </a:p>
          <a:p>
            <a:endParaRPr lang="en-US" dirty="0" smtClean="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4.xml"/><Relationship Id="rId4" Type="http://schemas.openxmlformats.org/officeDocument/2006/relationships/image" Target="../media/image3.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043EF9-1721-4EF6-B1DE-D85C2F401498}" type="datetimeFigureOut">
              <a:rPr lang="en-US" smtClean="0"/>
              <a:pPr/>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1309312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43EF9-1721-4EF6-B1DE-D85C2F401498}" type="datetimeFigureOut">
              <a:rPr lang="en-US" smtClean="0"/>
              <a:pPr/>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380344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43EF9-1721-4EF6-B1DE-D85C2F401498}" type="datetimeFigureOut">
              <a:rPr lang="en-US" smtClean="0"/>
              <a:pPr/>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580888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schemeClr val="bg1"/>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56860404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9"/>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25"/>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55" y="381023"/>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2"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223"/>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283357265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6"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99"/>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92"/>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16655539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99"/>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870446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2"/>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2"/>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99"/>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0598198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7"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7"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99"/>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3948619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99"/>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6732125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7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99"/>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912733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43EF9-1721-4EF6-B1DE-D85C2F401498}" type="datetimeFigureOut">
              <a:rPr lang="en-US" smtClean="0"/>
              <a:pPr/>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14103073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99"/>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7700657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99"/>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0410872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6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6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99"/>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9624149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49"/>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88535766"/>
      </p:ext>
    </p:extLst>
  </p:cSld>
  <p:clrMapOvr>
    <a:masterClrMapping/>
  </p:clrMapOvr>
  <p:transition advClick="0"/>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48585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1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8" y="38101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2"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20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55869413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6"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8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7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83254603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8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3972898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2"/>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2"/>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8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0329804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8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207221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63"/>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8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043EF9-1721-4EF6-B1DE-D85C2F401498}" type="datetimeFigureOut">
              <a:rPr lang="en-US" smtClean="0"/>
              <a:pPr/>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34123874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8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604620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8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58920899"/>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8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84951726"/>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8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57846381"/>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8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19430652"/>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3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64869600"/>
      </p:ext>
    </p:extLst>
  </p:cSld>
  <p:clrMapOvr>
    <a:masterClrMapping/>
  </p:clrMapOvr>
  <p:transition advClick="0"/>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381909266"/>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7"/>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6" y="381006"/>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2"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205"/>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3889791793"/>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6"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81"/>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74"/>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783281198"/>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81"/>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477090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043EF9-1721-4EF6-B1DE-D85C2F401498}" type="datetimeFigureOut">
              <a:rPr lang="en-US" smtClean="0"/>
              <a:pPr/>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26605882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2"/>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2"/>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81"/>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895031523"/>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81"/>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51604212"/>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81"/>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843201760"/>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81"/>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18464458"/>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81"/>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69546838"/>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81"/>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42296816"/>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3"/>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81"/>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4644013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31"/>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55145291"/>
      </p:ext>
    </p:extLst>
  </p:cSld>
  <p:clrMapOvr>
    <a:masterClrMapping/>
  </p:clrMapOvr>
  <p:transition advClick="0"/>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2135553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043EF9-1721-4EF6-B1DE-D85C2F401498}" type="datetimeFigureOut">
              <a:rPr lang="en-US" smtClean="0"/>
              <a:pPr/>
              <a:t>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827277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043EF9-1721-4EF6-B1DE-D85C2F401498}" type="datetimeFigureOut">
              <a:rPr lang="en-US" smtClean="0"/>
              <a:pPr/>
              <a:t>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1067206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43EF9-1721-4EF6-B1DE-D85C2F401498}" type="datetimeFigureOut">
              <a:rPr lang="en-US" smtClean="0"/>
              <a:pPr/>
              <a:t>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84740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5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43EF9-1721-4EF6-B1DE-D85C2F401498}" type="datetimeFigureOut">
              <a:rPr lang="en-US" smtClean="0"/>
              <a:pPr/>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2846956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5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43EF9-1721-4EF6-B1DE-D85C2F401498}" type="datetimeFigureOut">
              <a:rPr lang="en-US" smtClean="0"/>
              <a:pPr/>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89000-1261-44D2-838F-4DE14395CEB6}" type="slidenum">
              <a:rPr lang="en-US" smtClean="0"/>
              <a:pPr/>
              <a:t>‹#›</a:t>
            </a:fld>
            <a:endParaRPr lang="en-US"/>
          </a:p>
        </p:txBody>
      </p:sp>
    </p:spTree>
    <p:extLst>
      <p:ext uri="{BB962C8B-B14F-4D97-AF65-F5344CB8AC3E}">
        <p14:creationId xmlns:p14="http://schemas.microsoft.com/office/powerpoint/2010/main" val="1957855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3.png"/><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7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43EF9-1721-4EF6-B1DE-D85C2F401498}" type="datetimeFigureOut">
              <a:rPr lang="en-US" smtClean="0"/>
              <a:pPr/>
              <a:t>1/1/2016</a:t>
            </a:fld>
            <a:endParaRPr lang="en-US"/>
          </a:p>
        </p:txBody>
      </p:sp>
      <p:sp>
        <p:nvSpPr>
          <p:cNvPr id="5" name="Footer Placeholder 4"/>
          <p:cNvSpPr>
            <a:spLocks noGrp="1"/>
          </p:cNvSpPr>
          <p:nvPr>
            <p:ph type="ftr" sz="quarter" idx="3"/>
          </p:nvPr>
        </p:nvSpPr>
        <p:spPr>
          <a:xfrm>
            <a:off x="3028950" y="635637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89000-1261-44D2-838F-4DE14395CEB6}" type="slidenum">
              <a:rPr lang="en-US" smtClean="0"/>
              <a:pPr/>
              <a:t>‹#›</a:t>
            </a:fld>
            <a:endParaRPr lang="en-US"/>
          </a:p>
        </p:txBody>
      </p:sp>
    </p:spTree>
    <p:extLst>
      <p:ext uri="{BB962C8B-B14F-4D97-AF65-F5344CB8AC3E}">
        <p14:creationId xmlns:p14="http://schemas.microsoft.com/office/powerpoint/2010/main" val="3564463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9"/>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79" y="331789"/>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46" y="6504080"/>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99"/>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4482055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9"/>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72" y="331789"/>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9" y="650406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8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7597453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9"/>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70" y="331789"/>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7" y="6504062"/>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81"/>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054378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ubtitle 2"/>
          <p:cNvSpPr>
            <a:spLocks noGrp="1"/>
          </p:cNvSpPr>
          <p:nvPr>
            <p:ph type="subTitle" idx="1"/>
          </p:nvPr>
        </p:nvSpPr>
        <p:spPr>
          <a:xfrm>
            <a:off x="483263" y="2806262"/>
            <a:ext cx="7639572" cy="762000"/>
          </a:xfrm>
        </p:spPr>
        <p:txBody>
          <a:bodyPr/>
          <a:lstStyle/>
          <a:p>
            <a:pPr algn="ctr"/>
            <a:r>
              <a:rPr lang="en-US" altLang="en-US" sz="4500" b="1" dirty="0">
                <a:latin typeface="Arial" panose="020B0604020202020204" pitchFamily="34" charset="0"/>
                <a:cs typeface="Arial" panose="020B0604020202020204" pitchFamily="34" charset="0"/>
              </a:rPr>
              <a:t>Site Activity </a:t>
            </a:r>
            <a:endParaRPr lang="en-US" altLang="en-US" sz="4500" b="1" dirty="0" smtClean="0">
              <a:latin typeface="Arial" panose="020B0604020202020204" pitchFamily="34" charset="0"/>
              <a:cs typeface="Arial" panose="020B0604020202020204" pitchFamily="34" charset="0"/>
            </a:endParaRPr>
          </a:p>
          <a:p>
            <a:pPr algn="ctr"/>
            <a:r>
              <a:rPr lang="en-US" altLang="en-US" sz="4500" b="1" dirty="0" smtClean="0">
                <a:latin typeface="Arial" panose="020B0604020202020204" pitchFamily="34" charset="0"/>
                <a:cs typeface="Arial" panose="020B0604020202020204" pitchFamily="34" charset="0"/>
              </a:rPr>
              <a:t>(</a:t>
            </a:r>
            <a:r>
              <a:rPr lang="en-US" altLang="en-US" sz="4500" b="1" dirty="0">
                <a:latin typeface="Arial" panose="020B0604020202020204" pitchFamily="34" charset="0"/>
                <a:cs typeface="Arial" panose="020B0604020202020204" pitchFamily="34" charset="0"/>
              </a:rPr>
              <a:t>Program Metrics</a:t>
            </a:r>
            <a:r>
              <a:rPr lang="en-US" altLang="en-US" sz="4500" b="1" dirty="0" smtClean="0">
                <a:latin typeface="Arial" panose="020B0604020202020204" pitchFamily="34" charset="0"/>
                <a:cs typeface="Arial" panose="020B0604020202020204" pitchFamily="34" charset="0"/>
              </a:rPr>
              <a:t>) </a:t>
            </a:r>
          </a:p>
          <a:p>
            <a:pPr algn="ctr"/>
            <a:r>
              <a:rPr lang="en-US" altLang="en-US" sz="4500" b="1" dirty="0" smtClean="0">
                <a:latin typeface="Arial" panose="020B0604020202020204" pitchFamily="34" charset="0"/>
                <a:cs typeface="Arial" panose="020B0604020202020204" pitchFamily="34" charset="0"/>
              </a:rPr>
              <a:t>Training</a:t>
            </a:r>
            <a:endParaRPr lang="en-US" altLang="en-US" sz="4500" b="1" dirty="0">
              <a:latin typeface="Arial" panose="020B0604020202020204" pitchFamily="34" charset="0"/>
              <a:cs typeface="Arial" panose="020B0604020202020204" pitchFamily="34" charset="0"/>
            </a:endParaRPr>
          </a:p>
        </p:txBody>
      </p:sp>
      <p:grpSp>
        <p:nvGrpSpPr>
          <p:cNvPr id="4" name="Group 3"/>
          <p:cNvGrpSpPr/>
          <p:nvPr/>
        </p:nvGrpSpPr>
        <p:grpSpPr>
          <a:xfrm>
            <a:off x="483263" y="920845"/>
            <a:ext cx="4589813" cy="803365"/>
            <a:chOff x="685800" y="1143000"/>
            <a:chExt cx="7467600" cy="1524000"/>
          </a:xfrm>
        </p:grpSpPr>
        <p:sp>
          <p:nvSpPr>
            <p:cNvPr id="3" name="Rounded Rectangle 2"/>
            <p:cNvSpPr/>
            <p:nvPr/>
          </p:nvSpPr>
          <p:spPr>
            <a:xfrm>
              <a:off x="685800" y="1143000"/>
              <a:ext cx="7467600" cy="152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5348" y="1394923"/>
              <a:ext cx="6244703" cy="1005377"/>
            </a:xfrm>
            <a:prstGeom prst="rect">
              <a:avLst/>
            </a:prstGeom>
          </p:spPr>
        </p:pic>
      </p:grpSp>
      <p:sp>
        <p:nvSpPr>
          <p:cNvPr id="2" name="TextBox 1"/>
          <p:cNvSpPr txBox="1"/>
          <p:nvPr/>
        </p:nvSpPr>
        <p:spPr>
          <a:xfrm>
            <a:off x="261257" y="6258296"/>
            <a:ext cx="2185060" cy="477054"/>
          </a:xfrm>
          <a:prstGeom prst="rect">
            <a:avLst/>
          </a:prstGeom>
          <a:noFill/>
        </p:spPr>
        <p:txBody>
          <a:bodyPr wrap="square" rtlCol="0">
            <a:spAutoFit/>
          </a:bodyPr>
          <a:lstStyle/>
          <a:p>
            <a:r>
              <a:rPr lang="en-US" sz="2500" b="1" dirty="0" smtClean="0">
                <a:solidFill>
                  <a:schemeClr val="bg1"/>
                </a:solidFill>
              </a:rPr>
              <a:t>Chapter 7</a:t>
            </a:r>
            <a:endParaRPr lang="en-US" sz="2500" b="1" dirty="0">
              <a:solidFill>
                <a:schemeClr val="bg1"/>
              </a:solidFill>
            </a:endParaRPr>
          </a:p>
        </p:txBody>
      </p:sp>
    </p:spTree>
    <p:extLst>
      <p:ext uri="{BB962C8B-B14F-4D97-AF65-F5344CB8AC3E}">
        <p14:creationId xmlns:p14="http://schemas.microsoft.com/office/powerpoint/2010/main" val="3747436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392" y="970684"/>
            <a:ext cx="8111799" cy="5107831"/>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
        <p:nvSpPr>
          <p:cNvPr id="6" name="Title 5"/>
          <p:cNvSpPr>
            <a:spLocks noGrp="1"/>
          </p:cNvSpPr>
          <p:nvPr>
            <p:ph type="title"/>
          </p:nvPr>
        </p:nvSpPr>
        <p:spPr/>
        <p:txBody>
          <a:bodyPr/>
          <a:lstStyle/>
          <a:p>
            <a:r>
              <a:rPr lang="en-US" sz="4000" dirty="0" smtClean="0"/>
              <a:t>View Site Activity</a:t>
            </a:r>
            <a:endParaRPr lang="en-US" sz="4000" dirty="0"/>
          </a:p>
        </p:txBody>
      </p:sp>
      <p:sp>
        <p:nvSpPr>
          <p:cNvPr id="5" name="Slide Number Placeholder 4"/>
          <p:cNvSpPr>
            <a:spLocks noGrp="1"/>
          </p:cNvSpPr>
          <p:nvPr>
            <p:ph type="sldNum" sz="quarter" idx="12"/>
          </p:nvPr>
        </p:nvSpPr>
        <p:spPr>
          <a:xfrm>
            <a:off x="6583841" y="6492899"/>
            <a:ext cx="2133600" cy="365125"/>
          </a:xfrm>
        </p:spPr>
        <p:txBody>
          <a:bodyPr/>
          <a:lstStyle/>
          <a:p>
            <a:pPr algn="r"/>
            <a:r>
              <a:rPr lang="en-US" dirty="0" smtClean="0"/>
              <a:t>Page </a:t>
            </a:r>
            <a:fld id="{56856005-70BF-4897-BEE7-F06D51F21211}" type="slidenum">
              <a:rPr lang="en-US" smtClean="0"/>
              <a:pPr algn="r"/>
              <a:t>10</a:t>
            </a:fld>
            <a:endParaRPr lang="en-US" dirty="0"/>
          </a:p>
        </p:txBody>
      </p:sp>
      <p:sp>
        <p:nvSpPr>
          <p:cNvPr id="2" name="Rectangle 1"/>
          <p:cNvSpPr/>
          <p:nvPr/>
        </p:nvSpPr>
        <p:spPr>
          <a:xfrm>
            <a:off x="15768" y="6495416"/>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
        <p:nvSpPr>
          <p:cNvPr id="12" name="Rectangle 11"/>
          <p:cNvSpPr/>
          <p:nvPr/>
        </p:nvSpPr>
        <p:spPr>
          <a:xfrm>
            <a:off x="4564554" y="1942229"/>
            <a:ext cx="2349061" cy="933943"/>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223924" y="5617772"/>
            <a:ext cx="2800350" cy="461665"/>
          </a:xfrm>
          <a:prstGeom prst="rect">
            <a:avLst/>
          </a:prstGeom>
          <a:noFill/>
        </p:spPr>
        <p:txBody>
          <a:bodyPr wrap="square" rtlCol="0">
            <a:spAutoFit/>
          </a:bodyPr>
          <a:lstStyle/>
          <a:p>
            <a:endParaRPr lang="en-US" sz="2400" b="1" dirty="0"/>
          </a:p>
        </p:txBody>
      </p:sp>
      <p:sp>
        <p:nvSpPr>
          <p:cNvPr id="19" name="TextBox 18"/>
          <p:cNvSpPr txBox="1"/>
          <p:nvPr/>
        </p:nvSpPr>
        <p:spPr>
          <a:xfrm>
            <a:off x="2184709" y="5643912"/>
            <a:ext cx="3466631" cy="461665"/>
          </a:xfrm>
          <a:prstGeom prst="rect">
            <a:avLst/>
          </a:prstGeom>
          <a:noFill/>
        </p:spPr>
        <p:txBody>
          <a:bodyPr wrap="square" rtlCol="0">
            <a:spAutoFit/>
          </a:bodyPr>
          <a:lstStyle/>
          <a:p>
            <a:endParaRPr lang="en-US" sz="2400" dirty="0"/>
          </a:p>
        </p:txBody>
      </p:sp>
      <p:sp>
        <p:nvSpPr>
          <p:cNvPr id="21" name="Freeform 20"/>
          <p:cNvSpPr/>
          <p:nvPr/>
        </p:nvSpPr>
        <p:spPr>
          <a:xfrm>
            <a:off x="481455" y="3245220"/>
            <a:ext cx="5653476" cy="1284184"/>
          </a:xfrm>
          <a:custGeom>
            <a:avLst/>
            <a:gdLst>
              <a:gd name="connsiteX0" fmla="*/ 5250425 w 5250425"/>
              <a:gd name="connsiteY0" fmla="*/ 0 h 639097"/>
              <a:gd name="connsiteX1" fmla="*/ 5250425 w 5250425"/>
              <a:gd name="connsiteY1" fmla="*/ 147484 h 639097"/>
              <a:gd name="connsiteX2" fmla="*/ 1592825 w 5250425"/>
              <a:gd name="connsiteY2" fmla="*/ 157316 h 639097"/>
              <a:gd name="connsiteX3" fmla="*/ 1582993 w 5250425"/>
              <a:gd name="connsiteY3" fmla="*/ 639097 h 639097"/>
              <a:gd name="connsiteX4" fmla="*/ 0 w 5250425"/>
              <a:gd name="connsiteY4" fmla="*/ 629264 h 639097"/>
              <a:gd name="connsiteX5" fmla="*/ 0 w 5250425"/>
              <a:gd name="connsiteY5" fmla="*/ 29497 h 639097"/>
              <a:gd name="connsiteX6" fmla="*/ 5250425 w 5250425"/>
              <a:gd name="connsiteY6" fmla="*/ 0 h 639097"/>
              <a:gd name="connsiteX0" fmla="*/ 5250425 w 5250425"/>
              <a:gd name="connsiteY0" fmla="*/ 0 h 629264"/>
              <a:gd name="connsiteX1" fmla="*/ 5250425 w 5250425"/>
              <a:gd name="connsiteY1" fmla="*/ 147484 h 629264"/>
              <a:gd name="connsiteX2" fmla="*/ 1592825 w 5250425"/>
              <a:gd name="connsiteY2" fmla="*/ 157316 h 629264"/>
              <a:gd name="connsiteX3" fmla="*/ 1582993 w 5250425"/>
              <a:gd name="connsiteY3" fmla="*/ 538061 h 629264"/>
              <a:gd name="connsiteX4" fmla="*/ 0 w 5250425"/>
              <a:gd name="connsiteY4" fmla="*/ 629264 h 629264"/>
              <a:gd name="connsiteX5" fmla="*/ 0 w 5250425"/>
              <a:gd name="connsiteY5" fmla="*/ 29497 h 629264"/>
              <a:gd name="connsiteX6" fmla="*/ 5250425 w 5250425"/>
              <a:gd name="connsiteY6" fmla="*/ 0 h 629264"/>
              <a:gd name="connsiteX0" fmla="*/ 5250425 w 5250425"/>
              <a:gd name="connsiteY0" fmla="*/ 0 h 538061"/>
              <a:gd name="connsiteX1" fmla="*/ 5250425 w 5250425"/>
              <a:gd name="connsiteY1" fmla="*/ 147484 h 538061"/>
              <a:gd name="connsiteX2" fmla="*/ 1592825 w 5250425"/>
              <a:gd name="connsiteY2" fmla="*/ 157316 h 538061"/>
              <a:gd name="connsiteX3" fmla="*/ 1582993 w 5250425"/>
              <a:gd name="connsiteY3" fmla="*/ 538061 h 538061"/>
              <a:gd name="connsiteX4" fmla="*/ 9832 w 5250425"/>
              <a:gd name="connsiteY4" fmla="*/ 519808 h 538061"/>
              <a:gd name="connsiteX5" fmla="*/ 0 w 5250425"/>
              <a:gd name="connsiteY5" fmla="*/ 29497 h 538061"/>
              <a:gd name="connsiteX6" fmla="*/ 5250425 w 5250425"/>
              <a:gd name="connsiteY6" fmla="*/ 0 h 538061"/>
              <a:gd name="connsiteX0" fmla="*/ 5250425 w 5250425"/>
              <a:gd name="connsiteY0" fmla="*/ 4181 h 542242"/>
              <a:gd name="connsiteX1" fmla="*/ 5250425 w 5250425"/>
              <a:gd name="connsiteY1" fmla="*/ 151665 h 542242"/>
              <a:gd name="connsiteX2" fmla="*/ 1592825 w 5250425"/>
              <a:gd name="connsiteY2" fmla="*/ 161497 h 542242"/>
              <a:gd name="connsiteX3" fmla="*/ 1582993 w 5250425"/>
              <a:gd name="connsiteY3" fmla="*/ 542242 h 542242"/>
              <a:gd name="connsiteX4" fmla="*/ 9832 w 5250425"/>
              <a:gd name="connsiteY4" fmla="*/ 523989 h 542242"/>
              <a:gd name="connsiteX5" fmla="*/ 0 w 5250425"/>
              <a:gd name="connsiteY5" fmla="*/ 0 h 542242"/>
              <a:gd name="connsiteX6" fmla="*/ 5250425 w 5250425"/>
              <a:gd name="connsiteY6" fmla="*/ 4181 h 542242"/>
              <a:gd name="connsiteX0" fmla="*/ 5250425 w 5250425"/>
              <a:gd name="connsiteY0" fmla="*/ 0 h 580161"/>
              <a:gd name="connsiteX1" fmla="*/ 5250425 w 5250425"/>
              <a:gd name="connsiteY1" fmla="*/ 189584 h 580161"/>
              <a:gd name="connsiteX2" fmla="*/ 1592825 w 5250425"/>
              <a:gd name="connsiteY2" fmla="*/ 199416 h 580161"/>
              <a:gd name="connsiteX3" fmla="*/ 1582993 w 5250425"/>
              <a:gd name="connsiteY3" fmla="*/ 580161 h 580161"/>
              <a:gd name="connsiteX4" fmla="*/ 9832 w 5250425"/>
              <a:gd name="connsiteY4" fmla="*/ 561908 h 580161"/>
              <a:gd name="connsiteX5" fmla="*/ 0 w 5250425"/>
              <a:gd name="connsiteY5" fmla="*/ 37919 h 580161"/>
              <a:gd name="connsiteX6" fmla="*/ 5250425 w 5250425"/>
              <a:gd name="connsiteY6" fmla="*/ 0 h 580161"/>
              <a:gd name="connsiteX0" fmla="*/ 5260257 w 5260257"/>
              <a:gd name="connsiteY0" fmla="*/ 4179 h 542242"/>
              <a:gd name="connsiteX1" fmla="*/ 5250425 w 5260257"/>
              <a:gd name="connsiteY1" fmla="*/ 151665 h 542242"/>
              <a:gd name="connsiteX2" fmla="*/ 1592825 w 5260257"/>
              <a:gd name="connsiteY2" fmla="*/ 161497 h 542242"/>
              <a:gd name="connsiteX3" fmla="*/ 1582993 w 5260257"/>
              <a:gd name="connsiteY3" fmla="*/ 542242 h 542242"/>
              <a:gd name="connsiteX4" fmla="*/ 9832 w 5260257"/>
              <a:gd name="connsiteY4" fmla="*/ 523989 h 542242"/>
              <a:gd name="connsiteX5" fmla="*/ 0 w 5260257"/>
              <a:gd name="connsiteY5" fmla="*/ 0 h 542242"/>
              <a:gd name="connsiteX6" fmla="*/ 5260257 w 5260257"/>
              <a:gd name="connsiteY6" fmla="*/ 4179 h 542242"/>
              <a:gd name="connsiteX0" fmla="*/ 5260257 w 5260257"/>
              <a:gd name="connsiteY0" fmla="*/ 4179 h 542242"/>
              <a:gd name="connsiteX1" fmla="*/ 5250425 w 5260257"/>
              <a:gd name="connsiteY1" fmla="*/ 151665 h 542242"/>
              <a:gd name="connsiteX2" fmla="*/ 1592825 w 5260257"/>
              <a:gd name="connsiteY2" fmla="*/ 161497 h 542242"/>
              <a:gd name="connsiteX3" fmla="*/ 1661651 w 5260257"/>
              <a:gd name="connsiteY3" fmla="*/ 542242 h 542242"/>
              <a:gd name="connsiteX4" fmla="*/ 9832 w 5260257"/>
              <a:gd name="connsiteY4" fmla="*/ 523989 h 542242"/>
              <a:gd name="connsiteX5" fmla="*/ 0 w 5260257"/>
              <a:gd name="connsiteY5" fmla="*/ 0 h 542242"/>
              <a:gd name="connsiteX6" fmla="*/ 5260257 w 5260257"/>
              <a:gd name="connsiteY6" fmla="*/ 4179 h 542242"/>
              <a:gd name="connsiteX0" fmla="*/ 5260257 w 5260257"/>
              <a:gd name="connsiteY0" fmla="*/ 4179 h 542242"/>
              <a:gd name="connsiteX1" fmla="*/ 5250425 w 5260257"/>
              <a:gd name="connsiteY1" fmla="*/ 151665 h 542242"/>
              <a:gd name="connsiteX2" fmla="*/ 1661651 w 5260257"/>
              <a:gd name="connsiteY2" fmla="*/ 161497 h 542242"/>
              <a:gd name="connsiteX3" fmla="*/ 1661651 w 5260257"/>
              <a:gd name="connsiteY3" fmla="*/ 542242 h 542242"/>
              <a:gd name="connsiteX4" fmla="*/ 9832 w 5260257"/>
              <a:gd name="connsiteY4" fmla="*/ 523989 h 542242"/>
              <a:gd name="connsiteX5" fmla="*/ 0 w 5260257"/>
              <a:gd name="connsiteY5" fmla="*/ 0 h 542242"/>
              <a:gd name="connsiteX6" fmla="*/ 5260257 w 5260257"/>
              <a:gd name="connsiteY6" fmla="*/ 4179 h 542242"/>
              <a:gd name="connsiteX0" fmla="*/ 5260257 w 5260257"/>
              <a:gd name="connsiteY0" fmla="*/ 4179 h 542242"/>
              <a:gd name="connsiteX1" fmla="*/ 5250425 w 5260257"/>
              <a:gd name="connsiteY1" fmla="*/ 151665 h 542242"/>
              <a:gd name="connsiteX2" fmla="*/ 1661651 w 5260257"/>
              <a:gd name="connsiteY2" fmla="*/ 136238 h 542242"/>
              <a:gd name="connsiteX3" fmla="*/ 1661651 w 5260257"/>
              <a:gd name="connsiteY3" fmla="*/ 542242 h 542242"/>
              <a:gd name="connsiteX4" fmla="*/ 9832 w 5260257"/>
              <a:gd name="connsiteY4" fmla="*/ 523989 h 542242"/>
              <a:gd name="connsiteX5" fmla="*/ 0 w 5260257"/>
              <a:gd name="connsiteY5" fmla="*/ 0 h 542242"/>
              <a:gd name="connsiteX6" fmla="*/ 5260257 w 5260257"/>
              <a:gd name="connsiteY6" fmla="*/ 4179 h 542242"/>
              <a:gd name="connsiteX0" fmla="*/ 5260257 w 5270089"/>
              <a:gd name="connsiteY0" fmla="*/ 4179 h 542242"/>
              <a:gd name="connsiteX1" fmla="*/ 5270089 w 5270089"/>
              <a:gd name="connsiteY1" fmla="*/ 126405 h 542242"/>
              <a:gd name="connsiteX2" fmla="*/ 1661651 w 5270089"/>
              <a:gd name="connsiteY2" fmla="*/ 136238 h 542242"/>
              <a:gd name="connsiteX3" fmla="*/ 1661651 w 5270089"/>
              <a:gd name="connsiteY3" fmla="*/ 542242 h 542242"/>
              <a:gd name="connsiteX4" fmla="*/ 9832 w 5270089"/>
              <a:gd name="connsiteY4" fmla="*/ 523989 h 542242"/>
              <a:gd name="connsiteX5" fmla="*/ 0 w 5270089"/>
              <a:gd name="connsiteY5" fmla="*/ 0 h 542242"/>
              <a:gd name="connsiteX6" fmla="*/ 5260257 w 5270089"/>
              <a:gd name="connsiteY6" fmla="*/ 4179 h 542242"/>
              <a:gd name="connsiteX0" fmla="*/ 5260257 w 5260257"/>
              <a:gd name="connsiteY0" fmla="*/ 4179 h 542242"/>
              <a:gd name="connsiteX1" fmla="*/ 5240593 w 5260257"/>
              <a:gd name="connsiteY1" fmla="*/ 126405 h 542242"/>
              <a:gd name="connsiteX2" fmla="*/ 1661651 w 5260257"/>
              <a:gd name="connsiteY2" fmla="*/ 136238 h 542242"/>
              <a:gd name="connsiteX3" fmla="*/ 1661651 w 5260257"/>
              <a:gd name="connsiteY3" fmla="*/ 542242 h 542242"/>
              <a:gd name="connsiteX4" fmla="*/ 9832 w 5260257"/>
              <a:gd name="connsiteY4" fmla="*/ 523989 h 542242"/>
              <a:gd name="connsiteX5" fmla="*/ 0 w 5260257"/>
              <a:gd name="connsiteY5" fmla="*/ 0 h 542242"/>
              <a:gd name="connsiteX6" fmla="*/ 5260257 w 5260257"/>
              <a:gd name="connsiteY6" fmla="*/ 4179 h 542242"/>
              <a:gd name="connsiteX0" fmla="*/ 5260257 w 5270090"/>
              <a:gd name="connsiteY0" fmla="*/ 4179 h 542242"/>
              <a:gd name="connsiteX1" fmla="*/ 5270090 w 5270090"/>
              <a:gd name="connsiteY1" fmla="*/ 126405 h 542242"/>
              <a:gd name="connsiteX2" fmla="*/ 1661651 w 5270090"/>
              <a:gd name="connsiteY2" fmla="*/ 136238 h 542242"/>
              <a:gd name="connsiteX3" fmla="*/ 1661651 w 5270090"/>
              <a:gd name="connsiteY3" fmla="*/ 542242 h 542242"/>
              <a:gd name="connsiteX4" fmla="*/ 9832 w 5270090"/>
              <a:gd name="connsiteY4" fmla="*/ 523989 h 542242"/>
              <a:gd name="connsiteX5" fmla="*/ 0 w 5270090"/>
              <a:gd name="connsiteY5" fmla="*/ 0 h 542242"/>
              <a:gd name="connsiteX6" fmla="*/ 5260257 w 5270090"/>
              <a:gd name="connsiteY6" fmla="*/ 4179 h 542242"/>
              <a:gd name="connsiteX0" fmla="*/ 5289754 w 5289754"/>
              <a:gd name="connsiteY0" fmla="*/ 12598 h 542242"/>
              <a:gd name="connsiteX1" fmla="*/ 5270090 w 5289754"/>
              <a:gd name="connsiteY1" fmla="*/ 126405 h 542242"/>
              <a:gd name="connsiteX2" fmla="*/ 1661651 w 5289754"/>
              <a:gd name="connsiteY2" fmla="*/ 136238 h 542242"/>
              <a:gd name="connsiteX3" fmla="*/ 1661651 w 5289754"/>
              <a:gd name="connsiteY3" fmla="*/ 542242 h 542242"/>
              <a:gd name="connsiteX4" fmla="*/ 9832 w 5289754"/>
              <a:gd name="connsiteY4" fmla="*/ 523989 h 542242"/>
              <a:gd name="connsiteX5" fmla="*/ 0 w 5289754"/>
              <a:gd name="connsiteY5" fmla="*/ 0 h 542242"/>
              <a:gd name="connsiteX6" fmla="*/ 5289754 w 5289754"/>
              <a:gd name="connsiteY6" fmla="*/ 12598 h 542242"/>
              <a:gd name="connsiteX0" fmla="*/ 5289754 w 5299587"/>
              <a:gd name="connsiteY0" fmla="*/ 12598 h 542242"/>
              <a:gd name="connsiteX1" fmla="*/ 5299587 w 5299587"/>
              <a:gd name="connsiteY1" fmla="*/ 117986 h 542242"/>
              <a:gd name="connsiteX2" fmla="*/ 1661651 w 5299587"/>
              <a:gd name="connsiteY2" fmla="*/ 136238 h 542242"/>
              <a:gd name="connsiteX3" fmla="*/ 1661651 w 5299587"/>
              <a:gd name="connsiteY3" fmla="*/ 542242 h 542242"/>
              <a:gd name="connsiteX4" fmla="*/ 9832 w 5299587"/>
              <a:gd name="connsiteY4" fmla="*/ 523989 h 542242"/>
              <a:gd name="connsiteX5" fmla="*/ 0 w 5299587"/>
              <a:gd name="connsiteY5" fmla="*/ 0 h 542242"/>
              <a:gd name="connsiteX6" fmla="*/ 5289754 w 5299587"/>
              <a:gd name="connsiteY6" fmla="*/ 12598 h 542242"/>
              <a:gd name="connsiteX0" fmla="*/ 5289754 w 5299587"/>
              <a:gd name="connsiteY0" fmla="*/ 12598 h 542242"/>
              <a:gd name="connsiteX1" fmla="*/ 5299587 w 5299587"/>
              <a:gd name="connsiteY1" fmla="*/ 117986 h 542242"/>
              <a:gd name="connsiteX2" fmla="*/ 1661651 w 5299587"/>
              <a:gd name="connsiteY2" fmla="*/ 110979 h 542242"/>
              <a:gd name="connsiteX3" fmla="*/ 1661651 w 5299587"/>
              <a:gd name="connsiteY3" fmla="*/ 542242 h 542242"/>
              <a:gd name="connsiteX4" fmla="*/ 9832 w 5299587"/>
              <a:gd name="connsiteY4" fmla="*/ 523989 h 542242"/>
              <a:gd name="connsiteX5" fmla="*/ 0 w 5299587"/>
              <a:gd name="connsiteY5" fmla="*/ 0 h 542242"/>
              <a:gd name="connsiteX6" fmla="*/ 5289754 w 5299587"/>
              <a:gd name="connsiteY6" fmla="*/ 12598 h 542242"/>
              <a:gd name="connsiteX0" fmla="*/ 5279922 w 5289755"/>
              <a:gd name="connsiteY0" fmla="*/ 12598 h 542242"/>
              <a:gd name="connsiteX1" fmla="*/ 5289755 w 5289755"/>
              <a:gd name="connsiteY1" fmla="*/ 117986 h 542242"/>
              <a:gd name="connsiteX2" fmla="*/ 1651819 w 5289755"/>
              <a:gd name="connsiteY2" fmla="*/ 110979 h 542242"/>
              <a:gd name="connsiteX3" fmla="*/ 1651819 w 5289755"/>
              <a:gd name="connsiteY3" fmla="*/ 542242 h 542242"/>
              <a:gd name="connsiteX4" fmla="*/ 0 w 5289755"/>
              <a:gd name="connsiteY4" fmla="*/ 523989 h 542242"/>
              <a:gd name="connsiteX5" fmla="*/ 19664 w 5289755"/>
              <a:gd name="connsiteY5" fmla="*/ 0 h 542242"/>
              <a:gd name="connsiteX6" fmla="*/ 5279922 w 5289755"/>
              <a:gd name="connsiteY6" fmla="*/ 12598 h 542242"/>
              <a:gd name="connsiteX0" fmla="*/ 5260258 w 5270091"/>
              <a:gd name="connsiteY0" fmla="*/ 12598 h 542242"/>
              <a:gd name="connsiteX1" fmla="*/ 5270091 w 5270091"/>
              <a:gd name="connsiteY1" fmla="*/ 117986 h 542242"/>
              <a:gd name="connsiteX2" fmla="*/ 1632155 w 5270091"/>
              <a:gd name="connsiteY2" fmla="*/ 110979 h 542242"/>
              <a:gd name="connsiteX3" fmla="*/ 1632155 w 5270091"/>
              <a:gd name="connsiteY3" fmla="*/ 542242 h 542242"/>
              <a:gd name="connsiteX4" fmla="*/ 9833 w 5270091"/>
              <a:gd name="connsiteY4" fmla="*/ 515570 h 542242"/>
              <a:gd name="connsiteX5" fmla="*/ 0 w 5270091"/>
              <a:gd name="connsiteY5" fmla="*/ 0 h 542242"/>
              <a:gd name="connsiteX6" fmla="*/ 5260258 w 5270091"/>
              <a:gd name="connsiteY6" fmla="*/ 12598 h 542242"/>
              <a:gd name="connsiteX0" fmla="*/ 5260258 w 5270091"/>
              <a:gd name="connsiteY0" fmla="*/ 12598 h 542242"/>
              <a:gd name="connsiteX1" fmla="*/ 5270091 w 5270091"/>
              <a:gd name="connsiteY1" fmla="*/ 117986 h 542242"/>
              <a:gd name="connsiteX2" fmla="*/ 1632155 w 5270091"/>
              <a:gd name="connsiteY2" fmla="*/ 110979 h 542242"/>
              <a:gd name="connsiteX3" fmla="*/ 1632155 w 5270091"/>
              <a:gd name="connsiteY3" fmla="*/ 542242 h 542242"/>
              <a:gd name="connsiteX4" fmla="*/ 9833 w 5270091"/>
              <a:gd name="connsiteY4" fmla="*/ 540829 h 542242"/>
              <a:gd name="connsiteX5" fmla="*/ 0 w 5270091"/>
              <a:gd name="connsiteY5" fmla="*/ 0 h 542242"/>
              <a:gd name="connsiteX6" fmla="*/ 5260258 w 5270091"/>
              <a:gd name="connsiteY6" fmla="*/ 12598 h 542242"/>
              <a:gd name="connsiteX0" fmla="*/ 5279922 w 5279922"/>
              <a:gd name="connsiteY0" fmla="*/ 12598 h 542242"/>
              <a:gd name="connsiteX1" fmla="*/ 5270091 w 5279922"/>
              <a:gd name="connsiteY1" fmla="*/ 117986 h 542242"/>
              <a:gd name="connsiteX2" fmla="*/ 1632155 w 5279922"/>
              <a:gd name="connsiteY2" fmla="*/ 110979 h 542242"/>
              <a:gd name="connsiteX3" fmla="*/ 1632155 w 5279922"/>
              <a:gd name="connsiteY3" fmla="*/ 542242 h 542242"/>
              <a:gd name="connsiteX4" fmla="*/ 9833 w 5279922"/>
              <a:gd name="connsiteY4" fmla="*/ 540829 h 542242"/>
              <a:gd name="connsiteX5" fmla="*/ 0 w 5279922"/>
              <a:gd name="connsiteY5" fmla="*/ 0 h 542242"/>
              <a:gd name="connsiteX6" fmla="*/ 5279922 w 5279922"/>
              <a:gd name="connsiteY6" fmla="*/ 12598 h 542242"/>
              <a:gd name="connsiteX0" fmla="*/ 5268046 w 5270091"/>
              <a:gd name="connsiteY0" fmla="*/ 0 h 555067"/>
              <a:gd name="connsiteX1" fmla="*/ 5270091 w 5270091"/>
              <a:gd name="connsiteY1" fmla="*/ 130811 h 555067"/>
              <a:gd name="connsiteX2" fmla="*/ 1632155 w 5270091"/>
              <a:gd name="connsiteY2" fmla="*/ 123804 h 555067"/>
              <a:gd name="connsiteX3" fmla="*/ 1632155 w 5270091"/>
              <a:gd name="connsiteY3" fmla="*/ 555067 h 555067"/>
              <a:gd name="connsiteX4" fmla="*/ 9833 w 5270091"/>
              <a:gd name="connsiteY4" fmla="*/ 553654 h 555067"/>
              <a:gd name="connsiteX5" fmla="*/ 0 w 5270091"/>
              <a:gd name="connsiteY5" fmla="*/ 12825 h 555067"/>
              <a:gd name="connsiteX6" fmla="*/ 5268046 w 5270091"/>
              <a:gd name="connsiteY6" fmla="*/ 0 h 555067"/>
              <a:gd name="connsiteX0" fmla="*/ 5268046 w 5270091"/>
              <a:gd name="connsiteY0" fmla="*/ 2429 h 542242"/>
              <a:gd name="connsiteX1" fmla="*/ 5270091 w 5270091"/>
              <a:gd name="connsiteY1" fmla="*/ 117986 h 542242"/>
              <a:gd name="connsiteX2" fmla="*/ 1632155 w 5270091"/>
              <a:gd name="connsiteY2" fmla="*/ 110979 h 542242"/>
              <a:gd name="connsiteX3" fmla="*/ 1632155 w 5270091"/>
              <a:gd name="connsiteY3" fmla="*/ 542242 h 542242"/>
              <a:gd name="connsiteX4" fmla="*/ 9833 w 5270091"/>
              <a:gd name="connsiteY4" fmla="*/ 540829 h 542242"/>
              <a:gd name="connsiteX5" fmla="*/ 0 w 5270091"/>
              <a:gd name="connsiteY5" fmla="*/ 0 h 542242"/>
              <a:gd name="connsiteX6" fmla="*/ 5268046 w 5270091"/>
              <a:gd name="connsiteY6" fmla="*/ 2429 h 542242"/>
              <a:gd name="connsiteX0" fmla="*/ 5268046 w 5303518"/>
              <a:gd name="connsiteY0" fmla="*/ 2429 h 542242"/>
              <a:gd name="connsiteX1" fmla="*/ 5303518 w 5303518"/>
              <a:gd name="connsiteY1" fmla="*/ 117986 h 542242"/>
              <a:gd name="connsiteX2" fmla="*/ 1632155 w 5303518"/>
              <a:gd name="connsiteY2" fmla="*/ 110979 h 542242"/>
              <a:gd name="connsiteX3" fmla="*/ 1632155 w 5303518"/>
              <a:gd name="connsiteY3" fmla="*/ 542242 h 542242"/>
              <a:gd name="connsiteX4" fmla="*/ 9833 w 5303518"/>
              <a:gd name="connsiteY4" fmla="*/ 540829 h 542242"/>
              <a:gd name="connsiteX5" fmla="*/ 0 w 5303518"/>
              <a:gd name="connsiteY5" fmla="*/ 0 h 542242"/>
              <a:gd name="connsiteX6" fmla="*/ 5268046 w 5303518"/>
              <a:gd name="connsiteY6" fmla="*/ 2429 h 542242"/>
              <a:gd name="connsiteX0" fmla="*/ 5268046 w 5303518"/>
              <a:gd name="connsiteY0" fmla="*/ 2429 h 542242"/>
              <a:gd name="connsiteX1" fmla="*/ 5303518 w 5303518"/>
              <a:gd name="connsiteY1" fmla="*/ 117986 h 542242"/>
              <a:gd name="connsiteX2" fmla="*/ 1632155 w 5303518"/>
              <a:gd name="connsiteY2" fmla="*/ 188860 h 542242"/>
              <a:gd name="connsiteX3" fmla="*/ 1632155 w 5303518"/>
              <a:gd name="connsiteY3" fmla="*/ 542242 h 542242"/>
              <a:gd name="connsiteX4" fmla="*/ 9833 w 5303518"/>
              <a:gd name="connsiteY4" fmla="*/ 540829 h 542242"/>
              <a:gd name="connsiteX5" fmla="*/ 0 w 5303518"/>
              <a:gd name="connsiteY5" fmla="*/ 0 h 542242"/>
              <a:gd name="connsiteX6" fmla="*/ 5268046 w 5303518"/>
              <a:gd name="connsiteY6" fmla="*/ 2429 h 542242"/>
              <a:gd name="connsiteX0" fmla="*/ 5268046 w 5286804"/>
              <a:gd name="connsiteY0" fmla="*/ 2429 h 542242"/>
              <a:gd name="connsiteX1" fmla="*/ 5286804 w 5286804"/>
              <a:gd name="connsiteY1" fmla="*/ 203656 h 542242"/>
              <a:gd name="connsiteX2" fmla="*/ 1632155 w 5286804"/>
              <a:gd name="connsiteY2" fmla="*/ 188860 h 542242"/>
              <a:gd name="connsiteX3" fmla="*/ 1632155 w 5286804"/>
              <a:gd name="connsiteY3" fmla="*/ 542242 h 542242"/>
              <a:gd name="connsiteX4" fmla="*/ 9833 w 5286804"/>
              <a:gd name="connsiteY4" fmla="*/ 540829 h 542242"/>
              <a:gd name="connsiteX5" fmla="*/ 0 w 5286804"/>
              <a:gd name="connsiteY5" fmla="*/ 0 h 542242"/>
              <a:gd name="connsiteX6" fmla="*/ 5268046 w 5286804"/>
              <a:gd name="connsiteY6" fmla="*/ 2429 h 542242"/>
              <a:gd name="connsiteX0" fmla="*/ 5268046 w 5268056"/>
              <a:gd name="connsiteY0" fmla="*/ 2429 h 542242"/>
              <a:gd name="connsiteX1" fmla="*/ 5236664 w 5268056"/>
              <a:gd name="connsiteY1" fmla="*/ 211444 h 542242"/>
              <a:gd name="connsiteX2" fmla="*/ 1632155 w 5268056"/>
              <a:gd name="connsiteY2" fmla="*/ 188860 h 542242"/>
              <a:gd name="connsiteX3" fmla="*/ 1632155 w 5268056"/>
              <a:gd name="connsiteY3" fmla="*/ 542242 h 542242"/>
              <a:gd name="connsiteX4" fmla="*/ 9833 w 5268056"/>
              <a:gd name="connsiteY4" fmla="*/ 540829 h 542242"/>
              <a:gd name="connsiteX5" fmla="*/ 0 w 5268056"/>
              <a:gd name="connsiteY5" fmla="*/ 0 h 542242"/>
              <a:gd name="connsiteX6" fmla="*/ 5268046 w 5268056"/>
              <a:gd name="connsiteY6" fmla="*/ 2429 h 542242"/>
              <a:gd name="connsiteX0" fmla="*/ 5268046 w 5303518"/>
              <a:gd name="connsiteY0" fmla="*/ 2429 h 542242"/>
              <a:gd name="connsiteX1" fmla="*/ 5303518 w 5303518"/>
              <a:gd name="connsiteY1" fmla="*/ 219232 h 542242"/>
              <a:gd name="connsiteX2" fmla="*/ 1632155 w 5303518"/>
              <a:gd name="connsiteY2" fmla="*/ 188860 h 542242"/>
              <a:gd name="connsiteX3" fmla="*/ 1632155 w 5303518"/>
              <a:gd name="connsiteY3" fmla="*/ 542242 h 542242"/>
              <a:gd name="connsiteX4" fmla="*/ 9833 w 5303518"/>
              <a:gd name="connsiteY4" fmla="*/ 540829 h 542242"/>
              <a:gd name="connsiteX5" fmla="*/ 0 w 5303518"/>
              <a:gd name="connsiteY5" fmla="*/ 0 h 542242"/>
              <a:gd name="connsiteX6" fmla="*/ 5268046 w 5303518"/>
              <a:gd name="connsiteY6" fmla="*/ 2429 h 542242"/>
              <a:gd name="connsiteX0" fmla="*/ 5268046 w 5270091"/>
              <a:gd name="connsiteY0" fmla="*/ 2429 h 542242"/>
              <a:gd name="connsiteX1" fmla="*/ 5270091 w 5270091"/>
              <a:gd name="connsiteY1" fmla="*/ 211444 h 542242"/>
              <a:gd name="connsiteX2" fmla="*/ 1632155 w 5270091"/>
              <a:gd name="connsiteY2" fmla="*/ 188860 h 542242"/>
              <a:gd name="connsiteX3" fmla="*/ 1632155 w 5270091"/>
              <a:gd name="connsiteY3" fmla="*/ 542242 h 542242"/>
              <a:gd name="connsiteX4" fmla="*/ 9833 w 5270091"/>
              <a:gd name="connsiteY4" fmla="*/ 540829 h 542242"/>
              <a:gd name="connsiteX5" fmla="*/ 0 w 5270091"/>
              <a:gd name="connsiteY5" fmla="*/ 0 h 542242"/>
              <a:gd name="connsiteX6" fmla="*/ 5268046 w 5270091"/>
              <a:gd name="connsiteY6" fmla="*/ 2429 h 542242"/>
              <a:gd name="connsiteX0" fmla="*/ 5268046 w 5270091"/>
              <a:gd name="connsiteY0" fmla="*/ 2429 h 542242"/>
              <a:gd name="connsiteX1" fmla="*/ 5270091 w 5270091"/>
              <a:gd name="connsiteY1" fmla="*/ 195868 h 542242"/>
              <a:gd name="connsiteX2" fmla="*/ 1632155 w 5270091"/>
              <a:gd name="connsiteY2" fmla="*/ 188860 h 542242"/>
              <a:gd name="connsiteX3" fmla="*/ 1632155 w 5270091"/>
              <a:gd name="connsiteY3" fmla="*/ 542242 h 542242"/>
              <a:gd name="connsiteX4" fmla="*/ 9833 w 5270091"/>
              <a:gd name="connsiteY4" fmla="*/ 540829 h 542242"/>
              <a:gd name="connsiteX5" fmla="*/ 0 w 5270091"/>
              <a:gd name="connsiteY5" fmla="*/ 0 h 542242"/>
              <a:gd name="connsiteX6" fmla="*/ 5268046 w 5270091"/>
              <a:gd name="connsiteY6" fmla="*/ 2429 h 542242"/>
              <a:gd name="connsiteX0" fmla="*/ 5268046 w 5270091"/>
              <a:gd name="connsiteY0" fmla="*/ 2429 h 542242"/>
              <a:gd name="connsiteX1" fmla="*/ 5270091 w 5270091"/>
              <a:gd name="connsiteY1" fmla="*/ 195868 h 542242"/>
              <a:gd name="connsiteX2" fmla="*/ 1632155 w 5270091"/>
              <a:gd name="connsiteY2" fmla="*/ 212224 h 542242"/>
              <a:gd name="connsiteX3" fmla="*/ 1632155 w 5270091"/>
              <a:gd name="connsiteY3" fmla="*/ 542242 h 542242"/>
              <a:gd name="connsiteX4" fmla="*/ 9833 w 5270091"/>
              <a:gd name="connsiteY4" fmla="*/ 540829 h 542242"/>
              <a:gd name="connsiteX5" fmla="*/ 0 w 5270091"/>
              <a:gd name="connsiteY5" fmla="*/ 0 h 542242"/>
              <a:gd name="connsiteX6" fmla="*/ 5268046 w 5270091"/>
              <a:gd name="connsiteY6" fmla="*/ 2429 h 542242"/>
              <a:gd name="connsiteX0" fmla="*/ 5268046 w 5270091"/>
              <a:gd name="connsiteY0" fmla="*/ 2429 h 542242"/>
              <a:gd name="connsiteX1" fmla="*/ 5270091 w 5270091"/>
              <a:gd name="connsiteY1" fmla="*/ 195868 h 542242"/>
              <a:gd name="connsiteX2" fmla="*/ 1648869 w 5270091"/>
              <a:gd name="connsiteY2" fmla="*/ 196648 h 542242"/>
              <a:gd name="connsiteX3" fmla="*/ 1632155 w 5270091"/>
              <a:gd name="connsiteY3" fmla="*/ 542242 h 542242"/>
              <a:gd name="connsiteX4" fmla="*/ 9833 w 5270091"/>
              <a:gd name="connsiteY4" fmla="*/ 540829 h 542242"/>
              <a:gd name="connsiteX5" fmla="*/ 0 w 5270091"/>
              <a:gd name="connsiteY5" fmla="*/ 0 h 542242"/>
              <a:gd name="connsiteX6" fmla="*/ 5268046 w 5270091"/>
              <a:gd name="connsiteY6" fmla="*/ 2429 h 542242"/>
              <a:gd name="connsiteX0" fmla="*/ 5284760 w 5286805"/>
              <a:gd name="connsiteY0" fmla="*/ 33582 h 573395"/>
              <a:gd name="connsiteX1" fmla="*/ 5286805 w 5286805"/>
              <a:gd name="connsiteY1" fmla="*/ 227021 h 573395"/>
              <a:gd name="connsiteX2" fmla="*/ 1665583 w 5286805"/>
              <a:gd name="connsiteY2" fmla="*/ 227801 h 573395"/>
              <a:gd name="connsiteX3" fmla="*/ 1648869 w 5286805"/>
              <a:gd name="connsiteY3" fmla="*/ 573395 h 573395"/>
              <a:gd name="connsiteX4" fmla="*/ 26547 w 5286805"/>
              <a:gd name="connsiteY4" fmla="*/ 571982 h 573395"/>
              <a:gd name="connsiteX5" fmla="*/ 0 w 5286805"/>
              <a:gd name="connsiteY5" fmla="*/ 0 h 573395"/>
              <a:gd name="connsiteX6" fmla="*/ 5284760 w 5286805"/>
              <a:gd name="connsiteY6" fmla="*/ 33582 h 573395"/>
              <a:gd name="connsiteX0" fmla="*/ 5284760 w 5286805"/>
              <a:gd name="connsiteY0" fmla="*/ 0 h 578753"/>
              <a:gd name="connsiteX1" fmla="*/ 5286805 w 5286805"/>
              <a:gd name="connsiteY1" fmla="*/ 232379 h 578753"/>
              <a:gd name="connsiteX2" fmla="*/ 1665583 w 5286805"/>
              <a:gd name="connsiteY2" fmla="*/ 233159 h 578753"/>
              <a:gd name="connsiteX3" fmla="*/ 1648869 w 5286805"/>
              <a:gd name="connsiteY3" fmla="*/ 578753 h 578753"/>
              <a:gd name="connsiteX4" fmla="*/ 26547 w 5286805"/>
              <a:gd name="connsiteY4" fmla="*/ 577340 h 578753"/>
              <a:gd name="connsiteX5" fmla="*/ 0 w 5286805"/>
              <a:gd name="connsiteY5" fmla="*/ 5358 h 578753"/>
              <a:gd name="connsiteX6" fmla="*/ 5284760 w 5286805"/>
              <a:gd name="connsiteY6" fmla="*/ 0 h 578753"/>
              <a:gd name="connsiteX0" fmla="*/ 5268047 w 5270092"/>
              <a:gd name="connsiteY0" fmla="*/ 0 h 578753"/>
              <a:gd name="connsiteX1" fmla="*/ 5270092 w 5270092"/>
              <a:gd name="connsiteY1" fmla="*/ 232379 h 578753"/>
              <a:gd name="connsiteX2" fmla="*/ 1648870 w 5270092"/>
              <a:gd name="connsiteY2" fmla="*/ 233159 h 578753"/>
              <a:gd name="connsiteX3" fmla="*/ 1632156 w 5270092"/>
              <a:gd name="connsiteY3" fmla="*/ 578753 h 578753"/>
              <a:gd name="connsiteX4" fmla="*/ 9834 w 5270092"/>
              <a:gd name="connsiteY4" fmla="*/ 577340 h 578753"/>
              <a:gd name="connsiteX5" fmla="*/ 0 w 5270092"/>
              <a:gd name="connsiteY5" fmla="*/ 20934 h 578753"/>
              <a:gd name="connsiteX6" fmla="*/ 5268047 w 5270092"/>
              <a:gd name="connsiteY6" fmla="*/ 0 h 578753"/>
              <a:gd name="connsiteX0" fmla="*/ 5234620 w 5270092"/>
              <a:gd name="connsiteY0" fmla="*/ 0 h 563177"/>
              <a:gd name="connsiteX1" fmla="*/ 5270092 w 5270092"/>
              <a:gd name="connsiteY1" fmla="*/ 216803 h 563177"/>
              <a:gd name="connsiteX2" fmla="*/ 1648870 w 5270092"/>
              <a:gd name="connsiteY2" fmla="*/ 217583 h 563177"/>
              <a:gd name="connsiteX3" fmla="*/ 1632156 w 5270092"/>
              <a:gd name="connsiteY3" fmla="*/ 563177 h 563177"/>
              <a:gd name="connsiteX4" fmla="*/ 9834 w 5270092"/>
              <a:gd name="connsiteY4" fmla="*/ 561764 h 563177"/>
              <a:gd name="connsiteX5" fmla="*/ 0 w 5270092"/>
              <a:gd name="connsiteY5" fmla="*/ 5358 h 563177"/>
              <a:gd name="connsiteX6" fmla="*/ 5234620 w 5270092"/>
              <a:gd name="connsiteY6" fmla="*/ 0 h 563177"/>
              <a:gd name="connsiteX0" fmla="*/ 5251335 w 5270092"/>
              <a:gd name="connsiteY0" fmla="*/ 0 h 563177"/>
              <a:gd name="connsiteX1" fmla="*/ 5270092 w 5270092"/>
              <a:gd name="connsiteY1" fmla="*/ 216803 h 563177"/>
              <a:gd name="connsiteX2" fmla="*/ 1648870 w 5270092"/>
              <a:gd name="connsiteY2" fmla="*/ 217583 h 563177"/>
              <a:gd name="connsiteX3" fmla="*/ 1632156 w 5270092"/>
              <a:gd name="connsiteY3" fmla="*/ 563177 h 563177"/>
              <a:gd name="connsiteX4" fmla="*/ 9834 w 5270092"/>
              <a:gd name="connsiteY4" fmla="*/ 561764 h 563177"/>
              <a:gd name="connsiteX5" fmla="*/ 0 w 5270092"/>
              <a:gd name="connsiteY5" fmla="*/ 5358 h 563177"/>
              <a:gd name="connsiteX6" fmla="*/ 5251335 w 5270092"/>
              <a:gd name="connsiteY6" fmla="*/ 0 h 563177"/>
              <a:gd name="connsiteX0" fmla="*/ 5263174 w 5270092"/>
              <a:gd name="connsiteY0" fmla="*/ 0 h 560419"/>
              <a:gd name="connsiteX1" fmla="*/ 5270092 w 5270092"/>
              <a:gd name="connsiteY1" fmla="*/ 214045 h 560419"/>
              <a:gd name="connsiteX2" fmla="*/ 1648870 w 5270092"/>
              <a:gd name="connsiteY2" fmla="*/ 214825 h 560419"/>
              <a:gd name="connsiteX3" fmla="*/ 1632156 w 5270092"/>
              <a:gd name="connsiteY3" fmla="*/ 560419 h 560419"/>
              <a:gd name="connsiteX4" fmla="*/ 9834 w 5270092"/>
              <a:gd name="connsiteY4" fmla="*/ 559006 h 560419"/>
              <a:gd name="connsiteX5" fmla="*/ 0 w 5270092"/>
              <a:gd name="connsiteY5" fmla="*/ 2600 h 560419"/>
              <a:gd name="connsiteX6" fmla="*/ 5263174 w 5270092"/>
              <a:gd name="connsiteY6" fmla="*/ 0 h 560419"/>
              <a:gd name="connsiteX0" fmla="*/ 5269094 w 5270092"/>
              <a:gd name="connsiteY0" fmla="*/ 0 h 563177"/>
              <a:gd name="connsiteX1" fmla="*/ 5270092 w 5270092"/>
              <a:gd name="connsiteY1" fmla="*/ 216803 h 563177"/>
              <a:gd name="connsiteX2" fmla="*/ 1648870 w 5270092"/>
              <a:gd name="connsiteY2" fmla="*/ 217583 h 563177"/>
              <a:gd name="connsiteX3" fmla="*/ 1632156 w 5270092"/>
              <a:gd name="connsiteY3" fmla="*/ 563177 h 563177"/>
              <a:gd name="connsiteX4" fmla="*/ 9834 w 5270092"/>
              <a:gd name="connsiteY4" fmla="*/ 561764 h 563177"/>
              <a:gd name="connsiteX5" fmla="*/ 0 w 5270092"/>
              <a:gd name="connsiteY5" fmla="*/ 5358 h 563177"/>
              <a:gd name="connsiteX6" fmla="*/ 5269094 w 5270092"/>
              <a:gd name="connsiteY6" fmla="*/ 0 h 563177"/>
              <a:gd name="connsiteX0" fmla="*/ 5269094 w 5270092"/>
              <a:gd name="connsiteY0" fmla="*/ 0 h 563177"/>
              <a:gd name="connsiteX1" fmla="*/ 5270092 w 5270092"/>
              <a:gd name="connsiteY1" fmla="*/ 216803 h 563177"/>
              <a:gd name="connsiteX2" fmla="*/ 1631112 w 5270092"/>
              <a:gd name="connsiteY2" fmla="*/ 223100 h 563177"/>
              <a:gd name="connsiteX3" fmla="*/ 1632156 w 5270092"/>
              <a:gd name="connsiteY3" fmla="*/ 563177 h 563177"/>
              <a:gd name="connsiteX4" fmla="*/ 9834 w 5270092"/>
              <a:gd name="connsiteY4" fmla="*/ 561764 h 563177"/>
              <a:gd name="connsiteX5" fmla="*/ 0 w 5270092"/>
              <a:gd name="connsiteY5" fmla="*/ 5358 h 563177"/>
              <a:gd name="connsiteX6" fmla="*/ 5269094 w 5270092"/>
              <a:gd name="connsiteY6" fmla="*/ 0 h 563177"/>
              <a:gd name="connsiteX0" fmla="*/ 5269095 w 5270092"/>
              <a:gd name="connsiteY0" fmla="*/ 2917 h 557819"/>
              <a:gd name="connsiteX1" fmla="*/ 5270092 w 5270092"/>
              <a:gd name="connsiteY1" fmla="*/ 211445 h 557819"/>
              <a:gd name="connsiteX2" fmla="*/ 1631112 w 5270092"/>
              <a:gd name="connsiteY2" fmla="*/ 217742 h 557819"/>
              <a:gd name="connsiteX3" fmla="*/ 1632156 w 5270092"/>
              <a:gd name="connsiteY3" fmla="*/ 557819 h 557819"/>
              <a:gd name="connsiteX4" fmla="*/ 9834 w 5270092"/>
              <a:gd name="connsiteY4" fmla="*/ 556406 h 557819"/>
              <a:gd name="connsiteX5" fmla="*/ 0 w 5270092"/>
              <a:gd name="connsiteY5" fmla="*/ 0 h 557819"/>
              <a:gd name="connsiteX6" fmla="*/ 5269095 w 5270092"/>
              <a:gd name="connsiteY6" fmla="*/ 2917 h 557819"/>
              <a:gd name="connsiteX0" fmla="*/ 5269095 w 5270092"/>
              <a:gd name="connsiteY0" fmla="*/ 2917 h 557819"/>
              <a:gd name="connsiteX1" fmla="*/ 5270092 w 5270092"/>
              <a:gd name="connsiteY1" fmla="*/ 219720 h 557819"/>
              <a:gd name="connsiteX2" fmla="*/ 1631112 w 5270092"/>
              <a:gd name="connsiteY2" fmla="*/ 217742 h 557819"/>
              <a:gd name="connsiteX3" fmla="*/ 1632156 w 5270092"/>
              <a:gd name="connsiteY3" fmla="*/ 557819 h 557819"/>
              <a:gd name="connsiteX4" fmla="*/ 9834 w 5270092"/>
              <a:gd name="connsiteY4" fmla="*/ 556406 h 557819"/>
              <a:gd name="connsiteX5" fmla="*/ 0 w 5270092"/>
              <a:gd name="connsiteY5" fmla="*/ 0 h 557819"/>
              <a:gd name="connsiteX6" fmla="*/ 5269095 w 5270092"/>
              <a:gd name="connsiteY6" fmla="*/ 2917 h 557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0092" h="557819">
                <a:moveTo>
                  <a:pt x="5269095" y="2917"/>
                </a:moveTo>
                <a:cubicBezTo>
                  <a:pt x="5269777" y="46521"/>
                  <a:pt x="5269410" y="176116"/>
                  <a:pt x="5270092" y="219720"/>
                </a:cubicBezTo>
                <a:lnTo>
                  <a:pt x="1631112" y="217742"/>
                </a:lnTo>
                <a:lnTo>
                  <a:pt x="1632156" y="557819"/>
                </a:lnTo>
                <a:lnTo>
                  <a:pt x="9834" y="556406"/>
                </a:lnTo>
                <a:lnTo>
                  <a:pt x="0" y="0"/>
                </a:lnTo>
                <a:lnTo>
                  <a:pt x="5269095" y="2917"/>
                </a:lnTo>
                <a:close/>
              </a:path>
            </a:pathLst>
          </a:cu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487591" y="4901784"/>
            <a:ext cx="5647340" cy="1180348"/>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245881" y="3449890"/>
            <a:ext cx="2758966" cy="2400657"/>
          </a:xfrm>
          <a:prstGeom prst="rect">
            <a:avLst/>
          </a:prstGeom>
          <a:solidFill>
            <a:schemeClr val="bg1"/>
          </a:solidFill>
          <a:ln>
            <a:solidFill>
              <a:schemeClr val="tx1"/>
            </a:solidFill>
          </a:ln>
        </p:spPr>
        <p:txBody>
          <a:bodyPr wrap="square" rtlCol="0">
            <a:spAutoFit/>
          </a:bodyPr>
          <a:lstStyle/>
          <a:p>
            <a:r>
              <a:rPr lang="en-US" sz="2500" dirty="0" smtClean="0"/>
              <a:t>Notes: </a:t>
            </a:r>
          </a:p>
          <a:p>
            <a:pPr marL="285750" indent="-285750">
              <a:buFont typeface="Arial" panose="020B0604020202020204" pitchFamily="34" charset="0"/>
              <a:buChar char="•"/>
            </a:pPr>
            <a:r>
              <a:rPr lang="en-US" sz="2500" dirty="0" smtClean="0"/>
              <a:t>Report by May 1 or more frequently</a:t>
            </a:r>
          </a:p>
          <a:p>
            <a:pPr marL="285750" indent="-285750">
              <a:buFont typeface="Arial" panose="020B0604020202020204" pitchFamily="34" charset="0"/>
              <a:buChar char="•"/>
            </a:pPr>
            <a:r>
              <a:rPr lang="en-US" sz="2500" dirty="0" smtClean="0"/>
              <a:t>Always enter cumulative totals</a:t>
            </a:r>
            <a:endParaRPr lang="en-US" sz="2500" dirty="0"/>
          </a:p>
        </p:txBody>
      </p:sp>
      <p:sp>
        <p:nvSpPr>
          <p:cNvPr id="35" name="Rectangle 34"/>
          <p:cNvSpPr/>
          <p:nvPr/>
        </p:nvSpPr>
        <p:spPr>
          <a:xfrm>
            <a:off x="4984048" y="3771619"/>
            <a:ext cx="1150883" cy="475488"/>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6980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a:t>DEMO: </a:t>
            </a:r>
            <a:r>
              <a:rPr lang="en-US" dirty="0" smtClean="0"/>
              <a:t>Reporting site activity</a:t>
            </a: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11</a:t>
            </a:fld>
            <a:endParaRPr lang="en-US" dirty="0">
              <a:solidFill>
                <a:prstClr val="white"/>
              </a:solidFill>
            </a:endParaRPr>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2315616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APPLICABLE ROLES: </a:t>
            </a:r>
            <a:r>
              <a:rPr lang="en-US" dirty="0" smtClean="0"/>
              <a:t>LC, DC, AC, ADS</a:t>
            </a:r>
          </a:p>
          <a:p>
            <a:pPr marL="0" indent="0">
              <a:buNone/>
            </a:pPr>
            <a:r>
              <a:rPr lang="en-US" b="1" smtClean="0"/>
              <a:t>SCENARIO</a:t>
            </a:r>
            <a:r>
              <a:rPr lang="en-US" b="1" dirty="0" smtClean="0"/>
              <a:t>:</a:t>
            </a:r>
            <a:endParaRPr lang="en-US" b="1" dirty="0"/>
          </a:p>
          <a:p>
            <a:pPr marL="0" indent="0">
              <a:lnSpc>
                <a:spcPct val="120000"/>
              </a:lnSpc>
              <a:buNone/>
            </a:pPr>
            <a:r>
              <a:rPr lang="en-US" dirty="0"/>
              <a:t>To ensure all services we offer </a:t>
            </a:r>
            <a:r>
              <a:rPr lang="en-US" dirty="0" smtClean="0"/>
              <a:t>are </a:t>
            </a:r>
            <a:r>
              <a:rPr lang="en-US" dirty="0"/>
              <a:t>properly captured,  the cumulative total for </a:t>
            </a:r>
            <a:r>
              <a:rPr lang="en-US" dirty="0" smtClean="0"/>
              <a:t>different types </a:t>
            </a:r>
            <a:r>
              <a:rPr lang="en-US" dirty="0"/>
              <a:t>of service </a:t>
            </a:r>
            <a:r>
              <a:rPr lang="en-US" dirty="0" smtClean="0"/>
              <a:t>activities </a:t>
            </a:r>
            <a:r>
              <a:rPr lang="en-US" dirty="0"/>
              <a:t>need to be entered into the site Program Metrics record. Monthly </a:t>
            </a:r>
            <a:r>
              <a:rPr lang="en-US" dirty="0" smtClean="0"/>
              <a:t>reporting </a:t>
            </a:r>
            <a:r>
              <a:rPr lang="en-US" dirty="0"/>
              <a:t>is recommended, while some states may require more frequent </a:t>
            </a:r>
            <a:r>
              <a:rPr lang="en-US" dirty="0" smtClean="0"/>
              <a:t>reporting. </a:t>
            </a:r>
            <a:r>
              <a:rPr lang="en-US" dirty="0"/>
              <a:t>P</a:t>
            </a:r>
            <a:r>
              <a:rPr lang="en-US" dirty="0" smtClean="0"/>
              <a:t>lease </a:t>
            </a:r>
            <a:r>
              <a:rPr lang="en-US" dirty="0"/>
              <a:t>refer to your state's guideline on </a:t>
            </a:r>
            <a:r>
              <a:rPr lang="en-US" dirty="0" smtClean="0"/>
              <a:t>frequency </a:t>
            </a:r>
            <a:r>
              <a:rPr lang="en-US" dirty="0"/>
              <a:t>and also who will be responsible for reporting. Since there is only one reporting </a:t>
            </a:r>
            <a:r>
              <a:rPr lang="en-US" dirty="0" smtClean="0"/>
              <a:t>period, each </a:t>
            </a:r>
            <a:r>
              <a:rPr lang="en-US" dirty="0"/>
              <a:t>time the user </a:t>
            </a:r>
            <a:r>
              <a:rPr lang="en-US" dirty="0" smtClean="0"/>
              <a:t>should enter </a:t>
            </a:r>
            <a:r>
              <a:rPr lang="en-US" dirty="0"/>
              <a:t>the cumulative total. In this demo we will go through the steps to report some Q&amp;A and paper filing activities. </a:t>
            </a:r>
            <a:br>
              <a:rPr lang="en-US" dirty="0"/>
            </a:b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12</a:t>
            </a:fld>
            <a:endParaRPr lang="en-US" dirty="0">
              <a:solidFill>
                <a:prstClr val="white"/>
              </a:solidFill>
            </a:endParaRPr>
          </a:p>
        </p:txBody>
      </p:sp>
    </p:spTree>
    <p:extLst>
      <p:ext uri="{BB962C8B-B14F-4D97-AF65-F5344CB8AC3E}">
        <p14:creationId xmlns:p14="http://schemas.microsoft.com/office/powerpoint/2010/main" val="36250724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4453" y="1128623"/>
            <a:ext cx="8229600" cy="5135563"/>
          </a:xfrm>
        </p:spPr>
        <p:txBody>
          <a:bodyPr>
            <a:normAutofit fontScale="77500" lnSpcReduction="20000"/>
          </a:bodyPr>
          <a:lstStyle/>
          <a:p>
            <a:pPr marL="0" indent="0">
              <a:buNone/>
            </a:pPr>
            <a:r>
              <a:rPr lang="en-US" b="1" dirty="0" smtClean="0"/>
              <a:t>STEPS:</a:t>
            </a:r>
          </a:p>
          <a:p>
            <a:pPr marL="514350" indent="-514350">
              <a:buFont typeface="+mj-lt"/>
              <a:buAutoNum type="arabicPeriod"/>
            </a:pPr>
            <a:r>
              <a:rPr lang="en-US" dirty="0" smtClean="0">
                <a:solidFill>
                  <a:srgbClr val="000000"/>
                </a:solidFill>
                <a:latin typeface="Calibri" panose="020F0502020204030204" pitchFamily="34" charset="0"/>
              </a:rPr>
              <a:t>From </a:t>
            </a:r>
            <a:r>
              <a:rPr lang="en-US" dirty="0">
                <a:solidFill>
                  <a:srgbClr val="000000"/>
                </a:solidFill>
                <a:latin typeface="Calibri" panose="020F0502020204030204" pitchFamily="34" charset="0"/>
              </a:rPr>
              <a:t>the portal homepage, click on the dashboard tab. </a:t>
            </a:r>
            <a:endParaRPr lang="en-US" dirty="0" smtClean="0">
              <a:solidFill>
                <a:srgbClr val="000000"/>
              </a:solidFill>
              <a:latin typeface="Calibri" panose="020F0502020204030204" pitchFamily="34" charset="0"/>
            </a:endParaRPr>
          </a:p>
          <a:p>
            <a:pPr marL="514350" indent="-514350">
              <a:buFont typeface="+mj-lt"/>
              <a:buAutoNum type="arabicPeriod"/>
            </a:pPr>
            <a:r>
              <a:rPr lang="en-US" dirty="0" smtClean="0">
                <a:solidFill>
                  <a:srgbClr val="000000"/>
                </a:solidFill>
                <a:latin typeface="Calibri" panose="020F0502020204030204" pitchFamily="34" charset="0"/>
              </a:rPr>
              <a:t>Click </a:t>
            </a:r>
            <a:r>
              <a:rPr lang="en-US" dirty="0">
                <a:solidFill>
                  <a:srgbClr val="000000"/>
                </a:solidFill>
                <a:latin typeface="Calibri" panose="020F0502020204030204" pitchFamily="34" charset="0"/>
              </a:rPr>
              <a:t>on any line in the sites </a:t>
            </a:r>
            <a:r>
              <a:rPr lang="en-US" dirty="0" smtClean="0">
                <a:solidFill>
                  <a:srgbClr val="000000"/>
                </a:solidFill>
                <a:latin typeface="Calibri" panose="020F0502020204030204" pitchFamily="34" charset="0"/>
              </a:rPr>
              <a:t>column</a:t>
            </a:r>
          </a:p>
          <a:p>
            <a:pPr marL="514350" indent="-514350">
              <a:buFont typeface="+mj-lt"/>
              <a:buAutoNum type="arabicPeriod"/>
            </a:pPr>
            <a:r>
              <a:rPr lang="en-US" dirty="0" smtClean="0">
                <a:solidFill>
                  <a:srgbClr val="000000"/>
                </a:solidFill>
                <a:latin typeface="Calibri" panose="020F0502020204030204" pitchFamily="34" charset="0"/>
              </a:rPr>
              <a:t>Once </a:t>
            </a:r>
            <a:r>
              <a:rPr lang="en-US" dirty="0">
                <a:solidFill>
                  <a:srgbClr val="000000"/>
                </a:solidFill>
                <a:latin typeface="Calibri" panose="020F0502020204030204" pitchFamily="34" charset="0"/>
              </a:rPr>
              <a:t>the report is displayed, find and click on the program (e.g.</a:t>
            </a:r>
            <a:r>
              <a:rPr lang="en-US" altLang="en-US" dirty="0">
                <a:solidFill>
                  <a:srgbClr val="000000"/>
                </a:solidFill>
                <a:latin typeface="Calibri" pitchFamily="34" charset="0"/>
                <a:ea typeface="Times New Roman" pitchFamily="18" charset="0"/>
                <a:cs typeface="Times New Roman" pitchFamily="18" charset="0"/>
              </a:rPr>
              <a:t>TA-R01-CT1-D01-S10053138)</a:t>
            </a:r>
            <a:r>
              <a:rPr lang="en-US" dirty="0">
                <a:solidFill>
                  <a:srgbClr val="000000"/>
                </a:solidFill>
                <a:latin typeface="Calibri" panose="020F0502020204030204" pitchFamily="34" charset="0"/>
              </a:rPr>
              <a:t> that needs to be updated. </a:t>
            </a:r>
            <a:endParaRPr lang="en-US" dirty="0" smtClean="0">
              <a:solidFill>
                <a:srgbClr val="000000"/>
              </a:solidFill>
              <a:latin typeface="Calibri" panose="020F0502020204030204" pitchFamily="34" charset="0"/>
            </a:endParaRPr>
          </a:p>
          <a:p>
            <a:pPr marL="514350" indent="-514350">
              <a:buFont typeface="+mj-lt"/>
              <a:buAutoNum type="arabicPeriod"/>
            </a:pPr>
            <a:r>
              <a:rPr lang="en-US" dirty="0" smtClean="0">
                <a:solidFill>
                  <a:srgbClr val="000000"/>
                </a:solidFill>
                <a:latin typeface="Calibri" panose="020F0502020204030204" pitchFamily="34" charset="0"/>
              </a:rPr>
              <a:t>Scroll </a:t>
            </a:r>
            <a:r>
              <a:rPr lang="en-US" dirty="0">
                <a:solidFill>
                  <a:srgbClr val="000000"/>
                </a:solidFill>
                <a:latin typeface="Calibri" panose="020F0502020204030204" pitchFamily="34" charset="0"/>
              </a:rPr>
              <a:t>down to the program metrics section, and click edit next to the current season's Program Metrics record</a:t>
            </a:r>
            <a:r>
              <a:rPr lang="en-US" dirty="0" smtClean="0">
                <a:solidFill>
                  <a:srgbClr val="000000"/>
                </a:solidFill>
                <a:latin typeface="Calibri" panose="020F0502020204030204" pitchFamily="34" charset="0"/>
              </a:rPr>
              <a:t>.</a:t>
            </a:r>
          </a:p>
          <a:p>
            <a:pPr marL="514350" indent="-514350">
              <a:buFont typeface="+mj-lt"/>
              <a:buAutoNum type="arabicPeriod"/>
            </a:pPr>
            <a:r>
              <a:rPr lang="en-US" dirty="0" smtClean="0">
                <a:solidFill>
                  <a:srgbClr val="000000"/>
                </a:solidFill>
                <a:latin typeface="Calibri" panose="020F0502020204030204" pitchFamily="34" charset="0"/>
              </a:rPr>
              <a:t>In </a:t>
            </a:r>
            <a:r>
              <a:rPr lang="en-US" dirty="0">
                <a:solidFill>
                  <a:srgbClr val="000000"/>
                </a:solidFill>
                <a:latin typeface="Calibri" panose="020F0502020204030204" pitchFamily="34" charset="0"/>
              </a:rPr>
              <a:t>the Site Activity Information section, complete all applicable fields, and click save. </a:t>
            </a:r>
            <a:endParaRPr lang="en-US" dirty="0" smtClean="0">
              <a:solidFill>
                <a:srgbClr val="000000"/>
              </a:solidFill>
              <a:latin typeface="Calibri" panose="020F0502020204030204" pitchFamily="34" charset="0"/>
            </a:endParaRPr>
          </a:p>
          <a:p>
            <a:pPr marL="0" indent="0">
              <a:buNone/>
            </a:pPr>
            <a:endParaRPr lang="en-US" dirty="0" smtClean="0">
              <a:solidFill>
                <a:srgbClr val="000000"/>
              </a:solidFill>
              <a:latin typeface="Calibri" panose="020F0502020204030204" pitchFamily="34" charset="0"/>
            </a:endParaRPr>
          </a:p>
          <a:p>
            <a:pPr marL="0" indent="0">
              <a:buNone/>
            </a:pPr>
            <a:r>
              <a:rPr lang="en-US" i="1" dirty="0" smtClean="0">
                <a:solidFill>
                  <a:srgbClr val="000000"/>
                </a:solidFill>
                <a:latin typeface="Calibri" panose="020F0502020204030204" pitchFamily="34" charset="0"/>
              </a:rPr>
              <a:t>Note</a:t>
            </a:r>
            <a:r>
              <a:rPr lang="en-US" i="1" dirty="0">
                <a:solidFill>
                  <a:srgbClr val="000000"/>
                </a:solidFill>
                <a:latin typeface="Calibri" panose="020F0502020204030204" pitchFamily="34" charset="0"/>
              </a:rPr>
              <a:t>: You can hover your cursor over the Help icon for a description of each field</a:t>
            </a:r>
            <a:r>
              <a:rPr lang="en-US" i="1" dirty="0" smtClean="0">
                <a:solidFill>
                  <a:srgbClr val="000000"/>
                </a:solidFill>
                <a:latin typeface="Calibri" panose="020F0502020204030204" pitchFamily="34" charset="0"/>
              </a:rPr>
              <a:t>.</a:t>
            </a:r>
            <a:endParaRPr lang="en-US" b="1" dirty="0" smtClean="0"/>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13</a:t>
            </a:fld>
            <a:endParaRPr lang="en-US" dirty="0">
              <a:solidFill>
                <a:prstClr val="white"/>
              </a:solidFill>
            </a:endParaRPr>
          </a:p>
        </p:txBody>
      </p:sp>
      <p:sp>
        <p:nvSpPr>
          <p:cNvPr id="5" name="Title 1"/>
          <p:cNvSpPr>
            <a:spLocks noGrp="1"/>
          </p:cNvSpPr>
          <p:nvPr>
            <p:ph type="title"/>
          </p:nvPr>
        </p:nvSpPr>
        <p:spPr/>
        <p:txBody>
          <a:bodyPr/>
          <a:lstStyle/>
          <a:p>
            <a:r>
              <a:rPr lang="en-US" dirty="0" smtClean="0"/>
              <a:t>Reporting Site Activity</a:t>
            </a:r>
            <a:endParaRPr lang="en-US" dirty="0"/>
          </a:p>
        </p:txBody>
      </p:sp>
    </p:spTree>
    <p:extLst>
      <p:ext uri="{BB962C8B-B14F-4D97-AF65-F5344CB8AC3E}">
        <p14:creationId xmlns:p14="http://schemas.microsoft.com/office/powerpoint/2010/main" val="1555054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2026" y="274320"/>
            <a:ext cx="6350664" cy="487362"/>
          </a:xfrm>
        </p:spPr>
        <p:txBody>
          <a:bodyPr/>
          <a:lstStyle/>
          <a:p>
            <a:r>
              <a:rPr lang="en-US" sz="3750" dirty="0" smtClean="0"/>
              <a:t>Support &amp; Reference Materials</a:t>
            </a:r>
            <a:endParaRPr lang="en-US" sz="3750" dirty="0"/>
          </a:p>
        </p:txBody>
      </p:sp>
      <p:sp>
        <p:nvSpPr>
          <p:cNvPr id="7" name="Content Placeholder 6"/>
          <p:cNvSpPr>
            <a:spLocks noGrp="1"/>
          </p:cNvSpPr>
          <p:nvPr>
            <p:ph idx="1"/>
          </p:nvPr>
        </p:nvSpPr>
        <p:spPr>
          <a:xfrm>
            <a:off x="457200" y="977466"/>
            <a:ext cx="8229600" cy="5337894"/>
          </a:xfrm>
        </p:spPr>
        <p:txBody>
          <a:bodyPr>
            <a:noAutofit/>
          </a:bodyPr>
          <a:lstStyle/>
          <a:p>
            <a:pPr>
              <a:lnSpc>
                <a:spcPct val="90000"/>
              </a:lnSpc>
              <a:spcBef>
                <a:spcPts val="0"/>
              </a:spcBef>
              <a:buNone/>
              <a:defRPr/>
            </a:pPr>
            <a:endParaRPr lang="en-US" sz="2600" u="sng" smtClean="0"/>
          </a:p>
          <a:p>
            <a:pPr>
              <a:lnSpc>
                <a:spcPct val="90000"/>
              </a:lnSpc>
              <a:spcBef>
                <a:spcPts val="0"/>
              </a:spcBef>
              <a:buNone/>
              <a:defRPr/>
            </a:pPr>
            <a:r>
              <a:rPr lang="en-US" sz="2600" u="sng" dirty="0" smtClean="0"/>
              <a:t>For </a:t>
            </a:r>
            <a:r>
              <a:rPr lang="en-US" sz="2600" u="sng" dirty="0"/>
              <a:t>Activity Reporting Support:</a:t>
            </a:r>
          </a:p>
          <a:p>
            <a:pPr>
              <a:lnSpc>
                <a:spcPct val="90000"/>
              </a:lnSpc>
              <a:spcBef>
                <a:spcPts val="0"/>
              </a:spcBef>
              <a:buFont typeface="Symbol" pitchFamily="18" charset="2"/>
              <a:buChar char="·"/>
              <a:defRPr/>
            </a:pPr>
            <a:r>
              <a:rPr lang="en-US" sz="2600" dirty="0">
                <a:sym typeface="Symbol"/>
              </a:rPr>
              <a:t>Local Coordinators contact your District Coordinator</a:t>
            </a:r>
          </a:p>
          <a:p>
            <a:pPr>
              <a:lnSpc>
                <a:spcPct val="90000"/>
              </a:lnSpc>
              <a:spcBef>
                <a:spcPts val="0"/>
              </a:spcBef>
              <a:buFont typeface="Symbol" pitchFamily="18" charset="2"/>
              <a:buChar char="·"/>
              <a:defRPr/>
            </a:pPr>
            <a:r>
              <a:rPr lang="en-US" sz="2600" dirty="0">
                <a:sym typeface="Symbol"/>
              </a:rPr>
              <a:t>District Coordinators contact your Administration </a:t>
            </a:r>
            <a:r>
              <a:rPr lang="en-US" sz="2600" dirty="0" smtClean="0">
                <a:sym typeface="Symbol"/>
              </a:rPr>
              <a:t>Specialist</a:t>
            </a:r>
            <a:endParaRPr lang="en-US" sz="2600" i="1" dirty="0">
              <a:sym typeface="Symbol"/>
            </a:endParaRPr>
          </a:p>
          <a:p>
            <a:pPr marL="0" indent="-457200">
              <a:spcBef>
                <a:spcPts val="0"/>
              </a:spcBef>
              <a:buNone/>
              <a:defRPr/>
            </a:pPr>
            <a:endParaRPr lang="en-US" sz="2600" u="sng" dirty="0" smtClean="0">
              <a:sym typeface="Symbol"/>
            </a:endParaRPr>
          </a:p>
          <a:p>
            <a:pPr marL="0" indent="-457200">
              <a:spcBef>
                <a:spcPts val="0"/>
              </a:spcBef>
              <a:buNone/>
              <a:defRPr/>
            </a:pPr>
            <a:r>
              <a:rPr lang="en-US" sz="2600" u="sng" dirty="0" smtClean="0">
                <a:sym typeface="Symbol"/>
              </a:rPr>
              <a:t>Reference/Training </a:t>
            </a:r>
            <a:r>
              <a:rPr lang="en-US" sz="2600" u="sng" dirty="0">
                <a:sym typeface="Symbol"/>
              </a:rPr>
              <a:t>Materials on </a:t>
            </a:r>
            <a:r>
              <a:rPr lang="en-US" sz="2600" u="sng" dirty="0" err="1">
                <a:sym typeface="Symbol"/>
              </a:rPr>
              <a:t>OneSupport</a:t>
            </a:r>
            <a:r>
              <a:rPr lang="en-US" sz="2600" u="sng" dirty="0">
                <a:sym typeface="Symbol"/>
              </a:rPr>
              <a:t> Help Center</a:t>
            </a:r>
          </a:p>
          <a:p>
            <a:pPr>
              <a:spcBef>
                <a:spcPts val="0"/>
              </a:spcBef>
              <a:defRPr/>
            </a:pPr>
            <a:r>
              <a:rPr lang="en-US" sz="2600" dirty="0"/>
              <a:t>Activity Reporting Training </a:t>
            </a:r>
            <a:r>
              <a:rPr lang="en-US" sz="2600" dirty="0" smtClean="0"/>
              <a:t>(PDF </a:t>
            </a:r>
            <a:r>
              <a:rPr lang="en-US" sz="2600" dirty="0"/>
              <a:t>&amp; Narrated Brainshark) </a:t>
            </a:r>
          </a:p>
          <a:p>
            <a:pPr>
              <a:spcBef>
                <a:spcPts val="0"/>
              </a:spcBef>
              <a:defRPr/>
            </a:pPr>
            <a:r>
              <a:rPr lang="en-US" sz="2600" dirty="0"/>
              <a:t>Site Activity Log (Excel and PDF versions)</a:t>
            </a:r>
          </a:p>
          <a:p>
            <a:pPr>
              <a:spcBef>
                <a:spcPts val="0"/>
              </a:spcBef>
              <a:defRPr/>
            </a:pPr>
            <a:r>
              <a:rPr lang="en-US" sz="2600" dirty="0"/>
              <a:t>Site Activity Collection Template (Excel)</a:t>
            </a:r>
          </a:p>
          <a:p>
            <a:pPr>
              <a:spcBef>
                <a:spcPts val="0"/>
              </a:spcBef>
              <a:defRPr/>
            </a:pPr>
            <a:r>
              <a:rPr lang="en-US" sz="2600" dirty="0"/>
              <a:t>Site Activity Log (D19597) Examples (PDF)</a:t>
            </a:r>
          </a:p>
          <a:p>
            <a:pPr>
              <a:spcBef>
                <a:spcPts val="0"/>
              </a:spcBef>
              <a:defRPr/>
            </a:pPr>
            <a:r>
              <a:rPr lang="en-US" sz="2600" dirty="0"/>
              <a:t>Frequently Asked Questions (PDF)</a:t>
            </a:r>
          </a:p>
          <a:p>
            <a:pPr marL="0" indent="-457200">
              <a:spcBef>
                <a:spcPts val="0"/>
              </a:spcBef>
              <a:buNone/>
              <a:defRPr/>
            </a:pPr>
            <a:endParaRPr lang="en-US" sz="2600" dirty="0"/>
          </a:p>
          <a:p>
            <a:pPr marL="0" indent="-457200">
              <a:spcBef>
                <a:spcPts val="0"/>
              </a:spcBef>
              <a:buNone/>
              <a:defRPr/>
            </a:pPr>
            <a:r>
              <a:rPr lang="en-US" sz="2600" dirty="0"/>
              <a:t>	</a:t>
            </a:r>
          </a:p>
          <a:p>
            <a:pPr>
              <a:lnSpc>
                <a:spcPct val="90000"/>
              </a:lnSpc>
              <a:spcBef>
                <a:spcPts val="0"/>
              </a:spcBef>
              <a:defRPr/>
            </a:pPr>
            <a:endParaRPr lang="en-US" sz="2600" dirty="0"/>
          </a:p>
          <a:p>
            <a:pPr marL="514350" indent="-514350">
              <a:spcBef>
                <a:spcPts val="0"/>
              </a:spcBef>
              <a:buFont typeface="+mj-lt"/>
              <a:buAutoNum type="romanUcPeriod"/>
            </a:pPr>
            <a:endParaRPr lang="en-US" sz="2600" dirty="0"/>
          </a:p>
        </p:txBody>
      </p:sp>
      <p:sp>
        <p:nvSpPr>
          <p:cNvPr id="5" name="Slide Number Placeholder 4"/>
          <p:cNvSpPr>
            <a:spLocks noGrp="1"/>
          </p:cNvSpPr>
          <p:nvPr>
            <p:ph type="sldNum" sz="quarter" idx="12"/>
          </p:nvPr>
        </p:nvSpPr>
        <p:spPr>
          <a:xfrm>
            <a:off x="6583841" y="6492883"/>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14</a:t>
            </a:fld>
            <a:endParaRPr lang="en-US" dirty="0">
              <a:solidFill>
                <a:prstClr val="white"/>
              </a:solidFill>
            </a:endParaRPr>
          </a:p>
        </p:txBody>
      </p:sp>
      <p:sp>
        <p:nvSpPr>
          <p:cNvPr id="2" name="Rectangle 1"/>
          <p:cNvSpPr/>
          <p:nvPr/>
        </p:nvSpPr>
        <p:spPr>
          <a:xfrm>
            <a:off x="15760" y="6495400"/>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3664112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Content Covered</a:t>
            </a:r>
            <a:endParaRPr lang="en-US" sz="4000" dirty="0"/>
          </a:p>
        </p:txBody>
      </p:sp>
      <p:sp>
        <p:nvSpPr>
          <p:cNvPr id="7" name="Content Placeholder 6"/>
          <p:cNvSpPr>
            <a:spLocks noGrp="1"/>
          </p:cNvSpPr>
          <p:nvPr>
            <p:ph idx="1"/>
          </p:nvPr>
        </p:nvSpPr>
        <p:spPr>
          <a:xfrm>
            <a:off x="457200" y="977466"/>
            <a:ext cx="8229600" cy="5337894"/>
          </a:xfrm>
        </p:spPr>
        <p:txBody>
          <a:bodyPr>
            <a:noAutofit/>
          </a:bodyPr>
          <a:lstStyle/>
          <a:p>
            <a:pPr marL="53975" indent="0">
              <a:buNone/>
            </a:pPr>
            <a:r>
              <a:rPr lang="en-US" sz="2800" dirty="0"/>
              <a:t>In this training you will </a:t>
            </a:r>
            <a:r>
              <a:rPr lang="en-US" sz="2800" dirty="0" smtClean="0"/>
              <a:t>learn…</a:t>
            </a:r>
            <a:endParaRPr lang="en-US" sz="2800" dirty="0"/>
          </a:p>
          <a:p>
            <a:pPr>
              <a:spcBef>
                <a:spcPts val="0"/>
              </a:spcBef>
              <a:spcAft>
                <a:spcPts val="1200"/>
              </a:spcAft>
            </a:pPr>
            <a:r>
              <a:rPr lang="en-US" sz="2800" dirty="0"/>
              <a:t>What Activity Reporting is and </a:t>
            </a:r>
            <a:r>
              <a:rPr lang="en-US" sz="2800" dirty="0" smtClean="0"/>
              <a:t>why it</a:t>
            </a:r>
            <a:r>
              <a:rPr lang="en-US" sz="2800" dirty="0"/>
              <a:t> </a:t>
            </a:r>
            <a:r>
              <a:rPr lang="en-US" sz="2800" dirty="0" smtClean="0"/>
              <a:t>is important to </a:t>
            </a:r>
            <a:r>
              <a:rPr lang="en-US" sz="2800" dirty="0"/>
              <a:t>Tax-Aide</a:t>
            </a:r>
          </a:p>
          <a:p>
            <a:pPr>
              <a:spcBef>
                <a:spcPts val="0"/>
              </a:spcBef>
              <a:spcAft>
                <a:spcPts val="1200"/>
              </a:spcAft>
            </a:pPr>
            <a:r>
              <a:rPr lang="en-US" sz="2800" dirty="0"/>
              <a:t>What </a:t>
            </a:r>
            <a:r>
              <a:rPr lang="en-US" sz="2800" dirty="0" smtClean="0"/>
              <a:t>and when volunteers report information</a:t>
            </a:r>
            <a:endParaRPr lang="en-US" sz="2800" dirty="0"/>
          </a:p>
          <a:p>
            <a:pPr>
              <a:spcBef>
                <a:spcPts val="0"/>
              </a:spcBef>
              <a:spcAft>
                <a:spcPts val="1200"/>
              </a:spcAft>
            </a:pPr>
            <a:r>
              <a:rPr lang="en-US" sz="2800" dirty="0"/>
              <a:t>Site process for collecting and reporting site activity</a:t>
            </a:r>
          </a:p>
          <a:p>
            <a:pPr>
              <a:spcBef>
                <a:spcPts val="0"/>
              </a:spcBef>
              <a:spcAft>
                <a:spcPts val="1200"/>
              </a:spcAft>
            </a:pPr>
            <a:r>
              <a:rPr lang="en-US" sz="2800" dirty="0">
                <a:ea typeface="Calibri" panose="020F0502020204030204" pitchFamily="34" charset="0"/>
                <a:cs typeface="Times New Roman" panose="02020603050405020304" pitchFamily="18" charset="0"/>
              </a:rPr>
              <a:t>How to view and report site activity in the new Volunteer </a:t>
            </a:r>
            <a:r>
              <a:rPr lang="en-US" sz="2800" dirty="0" smtClean="0">
                <a:ea typeface="Calibri" panose="020F0502020204030204" pitchFamily="34" charset="0"/>
                <a:cs typeface="Times New Roman" panose="02020603050405020304" pitchFamily="18" charset="0"/>
              </a:rPr>
              <a:t>Portal</a:t>
            </a:r>
          </a:p>
          <a:p>
            <a:pPr>
              <a:spcBef>
                <a:spcPts val="0"/>
              </a:spcBef>
            </a:pPr>
            <a:r>
              <a:rPr lang="en-US" sz="2800" dirty="0">
                <a:ea typeface="Calibri" panose="020F0502020204030204" pitchFamily="34" charset="0"/>
                <a:cs typeface="Times New Roman" panose="02020603050405020304" pitchFamily="18" charset="0"/>
              </a:rPr>
              <a:t>About available site activity </a:t>
            </a:r>
            <a:r>
              <a:rPr lang="en-US" sz="2800" dirty="0" smtClean="0">
                <a:ea typeface="Calibri" panose="020F0502020204030204" pitchFamily="34" charset="0"/>
                <a:cs typeface="Times New Roman" panose="02020603050405020304" pitchFamily="18" charset="0"/>
              </a:rPr>
              <a:t>reports</a:t>
            </a:r>
            <a:endParaRPr lang="en-US" sz="2800" dirty="0" smtClean="0"/>
          </a:p>
          <a:p>
            <a:pPr marL="514350" indent="-514350">
              <a:buFont typeface="+mj-lt"/>
              <a:buAutoNum type="romanUcPeriod"/>
            </a:pPr>
            <a:endParaRPr lang="en-US" sz="2800" dirty="0" smtClean="0"/>
          </a:p>
          <a:p>
            <a:pPr marL="514350" indent="-514350">
              <a:buFont typeface="+mj-lt"/>
              <a:buAutoNum type="romanUcPeriod"/>
            </a:pPr>
            <a:endParaRPr lang="en-US" sz="2800" dirty="0"/>
          </a:p>
        </p:txBody>
      </p:sp>
      <p:sp>
        <p:nvSpPr>
          <p:cNvPr id="5" name="Slide Number Placeholder 4"/>
          <p:cNvSpPr>
            <a:spLocks noGrp="1"/>
          </p:cNvSpPr>
          <p:nvPr>
            <p:ph type="sldNum" sz="quarter" idx="12"/>
          </p:nvPr>
        </p:nvSpPr>
        <p:spPr>
          <a:xfrm>
            <a:off x="6583841" y="6492887"/>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2</a:t>
            </a:fld>
            <a:endParaRPr lang="en-US" dirty="0">
              <a:solidFill>
                <a:prstClr val="white"/>
              </a:solidFill>
            </a:endParaRPr>
          </a:p>
        </p:txBody>
      </p:sp>
      <p:sp>
        <p:nvSpPr>
          <p:cNvPr id="2" name="Rectangle 1"/>
          <p:cNvSpPr/>
          <p:nvPr/>
        </p:nvSpPr>
        <p:spPr>
          <a:xfrm>
            <a:off x="15762" y="6495404"/>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3671946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2026" y="274320"/>
            <a:ext cx="6508319" cy="487362"/>
          </a:xfrm>
        </p:spPr>
        <p:txBody>
          <a:bodyPr/>
          <a:lstStyle/>
          <a:p>
            <a:r>
              <a:rPr lang="en-US" altLang="en-US" sz="4000" dirty="0" smtClean="0"/>
              <a:t>Activity </a:t>
            </a:r>
            <a:r>
              <a:rPr lang="en-US" altLang="en-US" sz="4000" dirty="0"/>
              <a:t>Reporting </a:t>
            </a:r>
            <a:r>
              <a:rPr lang="en-US" altLang="en-US" sz="4000" dirty="0" smtClean="0"/>
              <a:t>Overview</a:t>
            </a:r>
            <a:endParaRPr lang="en-US" sz="4000" dirty="0"/>
          </a:p>
        </p:txBody>
      </p:sp>
      <p:sp>
        <p:nvSpPr>
          <p:cNvPr id="7" name="Content Placeholder 6"/>
          <p:cNvSpPr>
            <a:spLocks noGrp="1"/>
          </p:cNvSpPr>
          <p:nvPr>
            <p:ph idx="1"/>
          </p:nvPr>
        </p:nvSpPr>
        <p:spPr>
          <a:xfrm>
            <a:off x="457200" y="961700"/>
            <a:ext cx="8229600" cy="5353659"/>
          </a:xfrm>
        </p:spPr>
        <p:txBody>
          <a:bodyPr>
            <a:noAutofit/>
          </a:bodyPr>
          <a:lstStyle/>
          <a:p>
            <a:pPr>
              <a:spcBef>
                <a:spcPts val="0"/>
              </a:spcBef>
              <a:spcAft>
                <a:spcPts val="1200"/>
              </a:spcAft>
              <a:buFontTx/>
              <a:buChar char="•"/>
              <a:defRPr/>
            </a:pPr>
            <a:r>
              <a:rPr lang="en-US" sz="2800" b="1" kern="0" dirty="0"/>
              <a:t>WHAT</a:t>
            </a:r>
            <a:r>
              <a:rPr lang="en-US" sz="2800" kern="0" dirty="0"/>
              <a:t>:  A collection of volunteer generated site-level service and tax return preparation data detailing the services volunteers deliver to AARP Tax-Aide clients </a:t>
            </a:r>
          </a:p>
          <a:p>
            <a:pPr>
              <a:spcBef>
                <a:spcPts val="0"/>
              </a:spcBef>
              <a:buFontTx/>
              <a:buChar char="•"/>
              <a:defRPr/>
            </a:pPr>
            <a:r>
              <a:rPr lang="en-US" sz="2800" b="1" kern="0" dirty="0" smtClean="0"/>
              <a:t>WHY</a:t>
            </a:r>
            <a:r>
              <a:rPr lang="en-US" sz="2800" kern="0" dirty="0"/>
              <a:t>:  The information is used:</a:t>
            </a:r>
          </a:p>
          <a:p>
            <a:pPr lvl="1">
              <a:spcBef>
                <a:spcPts val="0"/>
              </a:spcBef>
              <a:buFontTx/>
              <a:buChar char="–"/>
              <a:defRPr/>
            </a:pPr>
            <a:r>
              <a:rPr lang="en-US" kern="0" dirty="0"/>
              <a:t>Primarily to:</a:t>
            </a:r>
          </a:p>
          <a:p>
            <a:pPr lvl="2">
              <a:spcBef>
                <a:spcPts val="0"/>
              </a:spcBef>
              <a:spcAft>
                <a:spcPts val="1200"/>
              </a:spcAft>
              <a:buFontTx/>
              <a:buChar char="•"/>
              <a:defRPr/>
            </a:pPr>
            <a:r>
              <a:rPr lang="en-US" sz="2800" kern="0" dirty="0"/>
              <a:t>Secure funding from sponsors  and to meet grant reporting requirements (IRS, AARP, others)</a:t>
            </a:r>
          </a:p>
          <a:p>
            <a:pPr lvl="1">
              <a:spcBef>
                <a:spcPts val="0"/>
              </a:spcBef>
              <a:buFontTx/>
              <a:buChar char="–"/>
              <a:defRPr/>
            </a:pPr>
            <a:r>
              <a:rPr lang="en-US" kern="0" dirty="0" smtClean="0"/>
              <a:t>And </a:t>
            </a:r>
            <a:r>
              <a:rPr lang="en-US" kern="0" dirty="0"/>
              <a:t>also to:</a:t>
            </a:r>
          </a:p>
          <a:p>
            <a:pPr lvl="2">
              <a:spcBef>
                <a:spcPts val="0"/>
              </a:spcBef>
              <a:buFontTx/>
              <a:buChar char="•"/>
              <a:defRPr/>
            </a:pPr>
            <a:r>
              <a:rPr lang="en-US" sz="2800" kern="0" dirty="0"/>
              <a:t>Monitor site and program growth, effectiveness and equipment needs</a:t>
            </a:r>
          </a:p>
          <a:p>
            <a:pPr lvl="1">
              <a:spcBef>
                <a:spcPts val="0"/>
              </a:spcBef>
              <a:buFontTx/>
              <a:buChar char="–"/>
              <a:defRPr/>
            </a:pPr>
            <a:endParaRPr lang="en-US" kern="0" dirty="0"/>
          </a:p>
          <a:p>
            <a:pPr marL="514350" indent="-514350">
              <a:spcBef>
                <a:spcPts val="0"/>
              </a:spcBef>
              <a:buFont typeface="+mj-lt"/>
              <a:buAutoNum type="romanUcPeriod"/>
            </a:pPr>
            <a:endParaRPr lang="en-US" sz="2800" dirty="0"/>
          </a:p>
        </p:txBody>
      </p:sp>
      <p:sp>
        <p:nvSpPr>
          <p:cNvPr id="5" name="Slide Number Placeholder 4"/>
          <p:cNvSpPr>
            <a:spLocks noGrp="1"/>
          </p:cNvSpPr>
          <p:nvPr>
            <p:ph type="sldNum" sz="quarter" idx="12"/>
          </p:nvPr>
        </p:nvSpPr>
        <p:spPr>
          <a:xfrm>
            <a:off x="6583841" y="6492901"/>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3</a:t>
            </a:fld>
            <a:endParaRPr lang="en-US" dirty="0">
              <a:solidFill>
                <a:prstClr val="white"/>
              </a:solidFill>
            </a:endParaRPr>
          </a:p>
        </p:txBody>
      </p:sp>
      <p:sp>
        <p:nvSpPr>
          <p:cNvPr id="2" name="Rectangle 1"/>
          <p:cNvSpPr/>
          <p:nvPr/>
        </p:nvSpPr>
        <p:spPr>
          <a:xfrm>
            <a:off x="15769" y="6495418"/>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276297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2026" y="274320"/>
            <a:ext cx="7075877" cy="487362"/>
          </a:xfrm>
        </p:spPr>
        <p:txBody>
          <a:bodyPr/>
          <a:lstStyle/>
          <a:p>
            <a:r>
              <a:rPr lang="en-US" altLang="en-US" sz="3250" dirty="0" smtClean="0"/>
              <a:t>Information Reported </a:t>
            </a:r>
            <a:r>
              <a:rPr lang="en-US" altLang="en-US" sz="3250" dirty="0"/>
              <a:t>by V</a:t>
            </a:r>
            <a:r>
              <a:rPr lang="en-US" altLang="en-US" sz="3250" dirty="0" smtClean="0"/>
              <a:t>olunteers</a:t>
            </a:r>
            <a:endParaRPr lang="en-US" sz="3250" dirty="0"/>
          </a:p>
        </p:txBody>
      </p:sp>
      <p:sp>
        <p:nvSpPr>
          <p:cNvPr id="7" name="Content Placeholder 6"/>
          <p:cNvSpPr>
            <a:spLocks noGrp="1"/>
          </p:cNvSpPr>
          <p:nvPr>
            <p:ph idx="1"/>
          </p:nvPr>
        </p:nvSpPr>
        <p:spPr>
          <a:xfrm>
            <a:off x="457200" y="1069434"/>
            <a:ext cx="8229600" cy="5135563"/>
          </a:xfrm>
        </p:spPr>
        <p:txBody>
          <a:bodyPr>
            <a:noAutofit/>
          </a:bodyPr>
          <a:lstStyle/>
          <a:p>
            <a:pPr marL="514350" indent="-514350">
              <a:buFontTx/>
              <a:buAutoNum type="arabicParenR"/>
            </a:pPr>
            <a:r>
              <a:rPr lang="en-US" altLang="en-US" sz="2800" u="sng" dirty="0"/>
              <a:t>Paper Filed</a:t>
            </a:r>
            <a:r>
              <a:rPr lang="en-US" altLang="en-US" sz="2800" dirty="0"/>
              <a:t> Federal Returns (Current Year)</a:t>
            </a:r>
          </a:p>
          <a:p>
            <a:pPr marL="514350" indent="-514350">
              <a:buFontTx/>
              <a:buAutoNum type="arabicParenR"/>
            </a:pPr>
            <a:r>
              <a:rPr lang="en-US" altLang="en-US" sz="2800" u="sng" dirty="0"/>
              <a:t>Paper Filed</a:t>
            </a:r>
            <a:r>
              <a:rPr lang="en-US" altLang="en-US" sz="2800" dirty="0"/>
              <a:t> Federal Returns  (Prior Year)</a:t>
            </a:r>
          </a:p>
          <a:p>
            <a:pPr marL="514350" indent="-514350">
              <a:buFontTx/>
              <a:buAutoNum type="arabicParenR"/>
            </a:pPr>
            <a:r>
              <a:rPr lang="en-US" altLang="en-US" sz="2800" u="sng" dirty="0"/>
              <a:t>Paper Filed</a:t>
            </a:r>
            <a:r>
              <a:rPr lang="en-US" altLang="en-US" sz="2800" dirty="0"/>
              <a:t> Federal Returns (Amended)</a:t>
            </a:r>
          </a:p>
          <a:p>
            <a:pPr marL="514350" indent="-514350">
              <a:buFontTx/>
              <a:buAutoNum type="arabicParenR"/>
            </a:pPr>
            <a:r>
              <a:rPr lang="en-US" altLang="en-US" sz="2800" u="sng" dirty="0"/>
              <a:t>Paper Filed</a:t>
            </a:r>
            <a:r>
              <a:rPr lang="en-US" altLang="en-US" sz="2800" dirty="0"/>
              <a:t> State/Local Only Returns</a:t>
            </a:r>
          </a:p>
          <a:p>
            <a:pPr marL="514350" indent="-514350">
              <a:buFontTx/>
              <a:buAutoNum type="arabicParenR"/>
            </a:pPr>
            <a:r>
              <a:rPr lang="en-US" altLang="en-US" sz="2800" dirty="0">
                <a:solidFill>
                  <a:srgbClr val="FF0000"/>
                </a:solidFill>
              </a:rPr>
              <a:t>Questions &amp; Answers Only </a:t>
            </a:r>
            <a:r>
              <a:rPr lang="en-US" altLang="en-US" sz="2800" dirty="0" smtClean="0">
                <a:solidFill>
                  <a:srgbClr val="FF0000"/>
                </a:solidFill>
              </a:rPr>
              <a:t>*</a:t>
            </a:r>
          </a:p>
          <a:p>
            <a:pPr marL="514350" indent="-514350">
              <a:buFontTx/>
              <a:buAutoNum type="arabicParenR"/>
            </a:pPr>
            <a:endParaRPr lang="en-US" altLang="en-US" sz="2800" dirty="0">
              <a:solidFill>
                <a:srgbClr val="FF0000"/>
              </a:solidFill>
            </a:endParaRPr>
          </a:p>
          <a:p>
            <a:pPr marL="514350" indent="-514350">
              <a:buNone/>
            </a:pPr>
            <a:r>
              <a:rPr lang="en-US" altLang="en-US" sz="2800" dirty="0"/>
              <a:t>*  Q&amp;A counts are critical for determining the number of taxpayers served.</a:t>
            </a:r>
          </a:p>
          <a:p>
            <a:pPr marL="514350" indent="-514350">
              <a:buFont typeface="+mj-lt"/>
              <a:buAutoNum type="romanUcPeriod"/>
            </a:pPr>
            <a:endParaRPr lang="en-US" sz="2800" dirty="0"/>
          </a:p>
        </p:txBody>
      </p:sp>
      <p:sp>
        <p:nvSpPr>
          <p:cNvPr id="5" name="Slide Number Placeholder 4"/>
          <p:cNvSpPr>
            <a:spLocks noGrp="1"/>
          </p:cNvSpPr>
          <p:nvPr>
            <p:ph type="sldNum" sz="quarter" idx="12"/>
          </p:nvPr>
        </p:nvSpPr>
        <p:spPr>
          <a:xfrm>
            <a:off x="6583841" y="6492901"/>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4</a:t>
            </a:fld>
            <a:endParaRPr lang="en-US" dirty="0">
              <a:solidFill>
                <a:prstClr val="white"/>
              </a:solidFill>
            </a:endParaRPr>
          </a:p>
        </p:txBody>
      </p:sp>
      <p:sp>
        <p:nvSpPr>
          <p:cNvPr id="2" name="Rectangle 1"/>
          <p:cNvSpPr/>
          <p:nvPr/>
        </p:nvSpPr>
        <p:spPr>
          <a:xfrm>
            <a:off x="15769" y="6495418"/>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948784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2026" y="274320"/>
            <a:ext cx="6492553" cy="487362"/>
          </a:xfrm>
        </p:spPr>
        <p:txBody>
          <a:bodyPr/>
          <a:lstStyle/>
          <a:p>
            <a:r>
              <a:rPr lang="en-US" altLang="en-US" sz="3750" dirty="0" smtClean="0"/>
              <a:t>Reporting </a:t>
            </a:r>
            <a:r>
              <a:rPr lang="en-US" altLang="en-US" sz="3750" dirty="0"/>
              <a:t>Periods &amp; Due </a:t>
            </a:r>
            <a:r>
              <a:rPr lang="en-US" altLang="en-US" sz="3750" dirty="0" smtClean="0"/>
              <a:t>Dates</a:t>
            </a:r>
            <a:endParaRPr lang="en-US" sz="3750" dirty="0"/>
          </a:p>
        </p:txBody>
      </p:sp>
      <p:sp>
        <p:nvSpPr>
          <p:cNvPr id="7" name="Content Placeholder 6"/>
          <p:cNvSpPr>
            <a:spLocks noGrp="1"/>
          </p:cNvSpPr>
          <p:nvPr>
            <p:ph idx="1"/>
          </p:nvPr>
        </p:nvSpPr>
        <p:spPr>
          <a:xfrm>
            <a:off x="457200" y="1069434"/>
            <a:ext cx="8229600" cy="5135563"/>
          </a:xfrm>
        </p:spPr>
        <p:txBody>
          <a:bodyPr>
            <a:noAutofit/>
          </a:bodyPr>
          <a:lstStyle/>
          <a:p>
            <a:pPr marL="228600" lvl="0" indent="-228600">
              <a:lnSpc>
                <a:spcPct val="80000"/>
              </a:lnSpc>
              <a:spcBef>
                <a:spcPts val="1000"/>
              </a:spcBef>
            </a:pPr>
            <a:r>
              <a:rPr lang="en-US" altLang="en-US" sz="2800" dirty="0">
                <a:solidFill>
                  <a:prstClr val="black"/>
                </a:solidFill>
              </a:rPr>
              <a:t>One Reporting Period per Tax Season</a:t>
            </a:r>
          </a:p>
          <a:p>
            <a:pPr marL="685800" lvl="1" indent="-228600">
              <a:lnSpc>
                <a:spcPct val="80000"/>
              </a:lnSpc>
              <a:spcBef>
                <a:spcPts val="500"/>
              </a:spcBef>
              <a:buFont typeface="Arial" panose="020B0604020202020204" pitchFamily="34" charset="0"/>
              <a:buChar char="•"/>
            </a:pPr>
            <a:r>
              <a:rPr lang="en-US" altLang="en-US" dirty="0">
                <a:solidFill>
                  <a:prstClr val="black"/>
                </a:solidFill>
              </a:rPr>
              <a:t>February 1 – September 30</a:t>
            </a:r>
          </a:p>
          <a:p>
            <a:pPr marL="685800" lvl="1" indent="-228600">
              <a:lnSpc>
                <a:spcPct val="80000"/>
              </a:lnSpc>
              <a:spcBef>
                <a:spcPts val="500"/>
              </a:spcBef>
              <a:buFont typeface="Arial" panose="020B0604020202020204" pitchFamily="34" charset="0"/>
              <a:buChar char="•"/>
            </a:pPr>
            <a:r>
              <a:rPr lang="en-US" altLang="en-US" dirty="0">
                <a:solidFill>
                  <a:prstClr val="black"/>
                </a:solidFill>
              </a:rPr>
              <a:t>Recommended:  Report </a:t>
            </a:r>
            <a:r>
              <a:rPr lang="en-US" altLang="en-US" dirty="0" smtClean="0">
                <a:solidFill>
                  <a:prstClr val="black"/>
                </a:solidFill>
              </a:rPr>
              <a:t>monthly</a:t>
            </a:r>
            <a:endParaRPr lang="en-US" altLang="en-US" strike="sngStrike" dirty="0">
              <a:solidFill>
                <a:srgbClr val="FFC000"/>
              </a:solidFill>
            </a:endParaRPr>
          </a:p>
          <a:p>
            <a:pPr marL="685800" lvl="1" indent="-228600">
              <a:lnSpc>
                <a:spcPct val="80000"/>
              </a:lnSpc>
              <a:spcBef>
                <a:spcPts val="0"/>
              </a:spcBef>
              <a:spcAft>
                <a:spcPts val="1200"/>
              </a:spcAft>
              <a:buFont typeface="Arial" panose="020B0604020202020204" pitchFamily="34" charset="0"/>
              <a:buChar char="•"/>
            </a:pPr>
            <a:r>
              <a:rPr lang="en-US" altLang="en-US" dirty="0">
                <a:solidFill>
                  <a:prstClr val="black"/>
                </a:solidFill>
              </a:rPr>
              <a:t>Some states may require more frequent </a:t>
            </a:r>
            <a:r>
              <a:rPr lang="en-US" altLang="en-US" dirty="0" smtClean="0">
                <a:solidFill>
                  <a:prstClr val="black"/>
                </a:solidFill>
              </a:rPr>
              <a:t>reporting</a:t>
            </a:r>
            <a:endParaRPr lang="en-US" altLang="en-US" dirty="0">
              <a:solidFill>
                <a:prstClr val="black"/>
              </a:solidFill>
            </a:endParaRPr>
          </a:p>
          <a:p>
            <a:pPr marL="228600" lvl="0" indent="-228600">
              <a:lnSpc>
                <a:spcPct val="80000"/>
              </a:lnSpc>
              <a:spcBef>
                <a:spcPts val="1000"/>
              </a:spcBef>
            </a:pPr>
            <a:r>
              <a:rPr lang="en-US" altLang="en-US" sz="2800" dirty="0">
                <a:solidFill>
                  <a:prstClr val="black"/>
                </a:solidFill>
              </a:rPr>
              <a:t>No DC approval/submission required</a:t>
            </a:r>
          </a:p>
          <a:p>
            <a:pPr marL="685800" lvl="1" indent="-228600">
              <a:lnSpc>
                <a:spcPct val="80000"/>
              </a:lnSpc>
              <a:spcBef>
                <a:spcPts val="0"/>
              </a:spcBef>
              <a:spcAft>
                <a:spcPts val="1200"/>
              </a:spcAft>
              <a:buFont typeface="Arial" panose="020B0604020202020204" pitchFamily="34" charset="0"/>
              <a:buChar char="•"/>
            </a:pPr>
            <a:r>
              <a:rPr lang="en-US" altLang="en-US" dirty="0">
                <a:solidFill>
                  <a:prstClr val="black"/>
                </a:solidFill>
              </a:rPr>
              <a:t>Review to ensure that data is being collected and reported each </a:t>
            </a:r>
            <a:r>
              <a:rPr lang="en-US" altLang="en-US" dirty="0" smtClean="0">
                <a:solidFill>
                  <a:prstClr val="black"/>
                </a:solidFill>
              </a:rPr>
              <a:t>year</a:t>
            </a:r>
            <a:endParaRPr lang="en-US" altLang="en-US" dirty="0">
              <a:solidFill>
                <a:prstClr val="black"/>
              </a:solidFill>
            </a:endParaRPr>
          </a:p>
          <a:p>
            <a:pPr marL="228600" lvl="0" indent="-228600">
              <a:lnSpc>
                <a:spcPct val="80000"/>
              </a:lnSpc>
              <a:spcBef>
                <a:spcPts val="1000"/>
              </a:spcBef>
            </a:pPr>
            <a:r>
              <a:rPr lang="en-US" altLang="en-US" sz="2800" dirty="0">
                <a:solidFill>
                  <a:prstClr val="black"/>
                </a:solidFill>
              </a:rPr>
              <a:t>All Leaders w/Edit and the LC can report activity data</a:t>
            </a:r>
          </a:p>
          <a:p>
            <a:pPr marL="228600" lvl="0" indent="-228600">
              <a:lnSpc>
                <a:spcPct val="80000"/>
              </a:lnSpc>
              <a:spcBef>
                <a:spcPts val="1000"/>
              </a:spcBef>
            </a:pPr>
            <a:endParaRPr lang="en-US" altLang="en-US" sz="2800" dirty="0">
              <a:solidFill>
                <a:prstClr val="black"/>
              </a:solidFill>
            </a:endParaRPr>
          </a:p>
          <a:p>
            <a:pPr marL="228600" lvl="0" indent="-228600">
              <a:lnSpc>
                <a:spcPct val="80000"/>
              </a:lnSpc>
              <a:spcBef>
                <a:spcPts val="1000"/>
              </a:spcBef>
              <a:buNone/>
            </a:pPr>
            <a:endParaRPr lang="en-US" altLang="en-US" sz="2800" dirty="0">
              <a:solidFill>
                <a:prstClr val="black"/>
              </a:solidFill>
            </a:endParaRPr>
          </a:p>
          <a:p>
            <a:pPr marL="228600" lvl="0" indent="-228600">
              <a:lnSpc>
                <a:spcPct val="90000"/>
              </a:lnSpc>
              <a:spcBef>
                <a:spcPts val="1000"/>
              </a:spcBef>
            </a:pPr>
            <a:endParaRPr lang="en-US" altLang="en-US" sz="2800" dirty="0">
              <a:solidFill>
                <a:prstClr val="black"/>
              </a:solidFill>
            </a:endParaRPr>
          </a:p>
          <a:p>
            <a:pPr marL="514350" indent="-514350">
              <a:buFont typeface="+mj-lt"/>
              <a:buAutoNum type="romanUcPeriod"/>
            </a:pPr>
            <a:endParaRPr lang="en-US" sz="2800" dirty="0"/>
          </a:p>
        </p:txBody>
      </p:sp>
      <p:sp>
        <p:nvSpPr>
          <p:cNvPr id="5" name="Slide Number Placeholder 4"/>
          <p:cNvSpPr>
            <a:spLocks noGrp="1"/>
          </p:cNvSpPr>
          <p:nvPr>
            <p:ph type="sldNum" sz="quarter" idx="12"/>
          </p:nvPr>
        </p:nvSpPr>
        <p:spPr>
          <a:xfrm>
            <a:off x="6583841" y="6492901"/>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5</a:t>
            </a:fld>
            <a:endParaRPr lang="en-US" dirty="0">
              <a:solidFill>
                <a:prstClr val="white"/>
              </a:solidFill>
            </a:endParaRPr>
          </a:p>
        </p:txBody>
      </p:sp>
      <p:sp>
        <p:nvSpPr>
          <p:cNvPr id="2" name="Rectangle 1"/>
          <p:cNvSpPr/>
          <p:nvPr/>
        </p:nvSpPr>
        <p:spPr>
          <a:xfrm>
            <a:off x="15769" y="6495418"/>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948784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2025" y="274320"/>
            <a:ext cx="7548843" cy="487362"/>
          </a:xfrm>
        </p:spPr>
        <p:txBody>
          <a:bodyPr/>
          <a:lstStyle/>
          <a:p>
            <a:r>
              <a:rPr lang="en-US" altLang="en-US" sz="3150" dirty="0" smtClean="0"/>
              <a:t>Collecting </a:t>
            </a:r>
            <a:r>
              <a:rPr lang="en-US" altLang="en-US" sz="3150" dirty="0"/>
              <a:t>and </a:t>
            </a:r>
            <a:r>
              <a:rPr lang="en-US" altLang="en-US" sz="3150" dirty="0" smtClean="0"/>
              <a:t>Reporting </a:t>
            </a:r>
            <a:r>
              <a:rPr lang="en-US" altLang="en-US" sz="3150" dirty="0"/>
              <a:t>Process (LC)</a:t>
            </a:r>
            <a:endParaRPr lang="en-US" sz="3150" dirty="0"/>
          </a:p>
        </p:txBody>
      </p:sp>
      <p:sp>
        <p:nvSpPr>
          <p:cNvPr id="7" name="Content Placeholder 6"/>
          <p:cNvSpPr>
            <a:spLocks noGrp="1"/>
          </p:cNvSpPr>
          <p:nvPr>
            <p:ph idx="1"/>
          </p:nvPr>
        </p:nvSpPr>
        <p:spPr>
          <a:xfrm>
            <a:off x="457200" y="1015647"/>
            <a:ext cx="8229600" cy="5135563"/>
          </a:xfrm>
        </p:spPr>
        <p:txBody>
          <a:bodyPr>
            <a:noAutofit/>
          </a:bodyPr>
          <a:lstStyle/>
          <a:p>
            <a:pPr marL="609600" indent="-609600">
              <a:buNone/>
              <a:defRPr/>
            </a:pPr>
            <a:r>
              <a:rPr lang="en-US" sz="2700" b="1" dirty="0"/>
              <a:t>Step 1: Collect Data – Daily</a:t>
            </a:r>
          </a:p>
          <a:p>
            <a:pPr marL="609600" indent="-609600">
              <a:defRPr/>
            </a:pPr>
            <a:r>
              <a:rPr lang="en-US" sz="2700" dirty="0" smtClean="0"/>
              <a:t>Site </a:t>
            </a:r>
            <a:r>
              <a:rPr lang="en-US" sz="2700" dirty="0"/>
              <a:t>Activity Log is completed at site by Counselors</a:t>
            </a:r>
          </a:p>
          <a:p>
            <a:pPr marL="609600" indent="-609600">
              <a:buNone/>
              <a:defRPr/>
            </a:pPr>
            <a:r>
              <a:rPr lang="en-US" sz="2700" b="1" dirty="0"/>
              <a:t>Step 2: Tabulate – Weekly</a:t>
            </a:r>
          </a:p>
          <a:p>
            <a:pPr marL="609600" indent="-609600">
              <a:defRPr/>
            </a:pPr>
            <a:r>
              <a:rPr lang="en-US" sz="2700" dirty="0" smtClean="0"/>
              <a:t>Site </a:t>
            </a:r>
            <a:r>
              <a:rPr lang="en-US" sz="2700" dirty="0"/>
              <a:t>Activity Logs are collected and tabulated by the LC/SCO</a:t>
            </a:r>
          </a:p>
          <a:p>
            <a:pPr marL="609600" indent="-609600">
              <a:defRPr/>
            </a:pPr>
            <a:r>
              <a:rPr lang="en-US" sz="2700" dirty="0" smtClean="0"/>
              <a:t>Excel </a:t>
            </a:r>
            <a:r>
              <a:rPr lang="en-US" sz="2700" dirty="0"/>
              <a:t>template can be used to calculate weekly or monthly totals (highly </a:t>
            </a:r>
            <a:r>
              <a:rPr lang="en-US" sz="2700" dirty="0" smtClean="0"/>
              <a:t>recommended)</a:t>
            </a:r>
          </a:p>
          <a:p>
            <a:pPr marL="1009650" lvl="1" indent="-609600">
              <a:defRPr/>
            </a:pPr>
            <a:r>
              <a:rPr lang="en-US" sz="2700" dirty="0" smtClean="0"/>
              <a:t>template </a:t>
            </a:r>
            <a:r>
              <a:rPr lang="en-US" sz="2700" dirty="0"/>
              <a:t>found on </a:t>
            </a:r>
            <a:r>
              <a:rPr lang="en-US" sz="2700" dirty="0" err="1"/>
              <a:t>OneSupport</a:t>
            </a:r>
            <a:r>
              <a:rPr lang="en-US" sz="2700" dirty="0"/>
              <a:t> Help Center</a:t>
            </a:r>
            <a:endParaRPr lang="en-US" sz="2700" u="sng" dirty="0"/>
          </a:p>
          <a:p>
            <a:pPr marL="609600" indent="-609600">
              <a:buNone/>
              <a:defRPr/>
            </a:pPr>
            <a:r>
              <a:rPr lang="en-US" sz="2700" b="1" dirty="0"/>
              <a:t>Step 3: Report Data </a:t>
            </a:r>
            <a:r>
              <a:rPr lang="en-US" sz="2700" dirty="0"/>
              <a:t>	</a:t>
            </a:r>
            <a:endParaRPr lang="en-US" sz="2700" dirty="0" smtClean="0"/>
          </a:p>
          <a:p>
            <a:pPr marL="609600" indent="-609600">
              <a:defRPr/>
            </a:pPr>
            <a:r>
              <a:rPr lang="en-US" sz="2700" dirty="0" smtClean="0"/>
              <a:t>Site’s </a:t>
            </a:r>
            <a:r>
              <a:rPr lang="en-US" sz="2700" dirty="0"/>
              <a:t>totals are entered into the current tax season’s Program Metrics record for each site Program</a:t>
            </a:r>
            <a:endParaRPr lang="en-US" sz="2700" u="sng" dirty="0"/>
          </a:p>
          <a:p>
            <a:pPr marL="609600" indent="-609600">
              <a:buNone/>
              <a:defRPr/>
            </a:pPr>
            <a:endParaRPr lang="en-US" sz="2700" dirty="0"/>
          </a:p>
          <a:p>
            <a:pPr marL="609600" indent="-609600">
              <a:buNone/>
              <a:defRPr/>
            </a:pPr>
            <a:endParaRPr lang="en-US" sz="2700" dirty="0"/>
          </a:p>
          <a:p>
            <a:pPr>
              <a:buNone/>
              <a:defRPr/>
            </a:pPr>
            <a:r>
              <a:rPr lang="en-US" sz="2700" dirty="0"/>
              <a:t>	</a:t>
            </a:r>
          </a:p>
          <a:p>
            <a:pPr marL="514350" indent="-514350">
              <a:buFont typeface="+mj-lt"/>
              <a:buAutoNum type="romanUcPeriod"/>
            </a:pPr>
            <a:endParaRPr lang="en-US" sz="2700" dirty="0"/>
          </a:p>
        </p:txBody>
      </p:sp>
      <p:sp>
        <p:nvSpPr>
          <p:cNvPr id="5" name="Slide Number Placeholder 4"/>
          <p:cNvSpPr>
            <a:spLocks noGrp="1"/>
          </p:cNvSpPr>
          <p:nvPr>
            <p:ph type="sldNum" sz="quarter" idx="12"/>
          </p:nvPr>
        </p:nvSpPr>
        <p:spPr>
          <a:xfrm>
            <a:off x="6583841" y="6492901"/>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6</a:t>
            </a:fld>
            <a:endParaRPr lang="en-US" dirty="0">
              <a:solidFill>
                <a:prstClr val="white"/>
              </a:solidFill>
            </a:endParaRPr>
          </a:p>
        </p:txBody>
      </p:sp>
      <p:sp>
        <p:nvSpPr>
          <p:cNvPr id="2" name="Rectangle 1"/>
          <p:cNvSpPr/>
          <p:nvPr/>
        </p:nvSpPr>
        <p:spPr>
          <a:xfrm>
            <a:off x="15769" y="6495418"/>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948784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500" dirty="0" smtClean="0"/>
              <a:t>Roles for Site Activity </a:t>
            </a:r>
            <a:endParaRPr lang="en-US" sz="3500" dirty="0"/>
          </a:p>
        </p:txBody>
      </p:sp>
      <p:sp>
        <p:nvSpPr>
          <p:cNvPr id="5" name="Slide Number Placeholder 4"/>
          <p:cNvSpPr>
            <a:spLocks noGrp="1"/>
          </p:cNvSpPr>
          <p:nvPr>
            <p:ph type="sldNum" sz="quarter" idx="12"/>
          </p:nvPr>
        </p:nvSpPr>
        <p:spPr>
          <a:xfrm>
            <a:off x="6583841" y="6492899"/>
            <a:ext cx="2133600" cy="365125"/>
          </a:xfrm>
        </p:spPr>
        <p:txBody>
          <a:bodyPr/>
          <a:lstStyle/>
          <a:p>
            <a:pPr algn="r"/>
            <a:r>
              <a:rPr lang="en-US" dirty="0" smtClean="0"/>
              <a:t>Page </a:t>
            </a:r>
            <a:fld id="{56856005-70BF-4897-BEE7-F06D51F21211}" type="slidenum">
              <a:rPr lang="en-US" smtClean="0"/>
              <a:pPr algn="r"/>
              <a:t>7</a:t>
            </a:fld>
            <a:endParaRPr lang="en-US" dirty="0"/>
          </a:p>
        </p:txBody>
      </p:sp>
      <p:sp>
        <p:nvSpPr>
          <p:cNvPr id="2" name="Rectangle 1"/>
          <p:cNvSpPr/>
          <p:nvPr/>
        </p:nvSpPr>
        <p:spPr>
          <a:xfrm>
            <a:off x="15768" y="6495416"/>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graphicFrame>
        <p:nvGraphicFramePr>
          <p:cNvPr id="7" name="Table 6"/>
          <p:cNvGraphicFramePr>
            <a:graphicFrameLocks noGrp="1"/>
          </p:cNvGraphicFramePr>
          <p:nvPr>
            <p:extLst>
              <p:ext uri="{D42A27DB-BD31-4B8C-83A1-F6EECF244321}">
                <p14:modId xmlns:p14="http://schemas.microsoft.com/office/powerpoint/2010/main" val="1405505108"/>
              </p:ext>
            </p:extLst>
          </p:nvPr>
        </p:nvGraphicFramePr>
        <p:xfrm>
          <a:off x="315311" y="1053750"/>
          <a:ext cx="8523567" cy="4916943"/>
        </p:xfrm>
        <a:graphic>
          <a:graphicData uri="http://schemas.openxmlformats.org/drawingml/2006/table">
            <a:tbl>
              <a:tblPr firstRow="1" bandRow="1">
                <a:tableStyleId>{073A0DAA-6AF3-43AB-8588-CEC1D06C72B9}</a:tableStyleId>
              </a:tblPr>
              <a:tblGrid>
                <a:gridCol w="3815255"/>
                <a:gridCol w="1177078"/>
                <a:gridCol w="1177078"/>
                <a:gridCol w="1177078"/>
                <a:gridCol w="1177078"/>
              </a:tblGrid>
              <a:tr h="406116">
                <a:tc>
                  <a:txBody>
                    <a:bodyPr/>
                    <a:lstStyle/>
                    <a:p>
                      <a:endParaRPr lang="en-US" sz="2600" b="1" dirty="0"/>
                    </a:p>
                  </a:txBody>
                  <a:tcPr marL="68580" marR="68580"/>
                </a:tc>
                <a:tc>
                  <a:txBody>
                    <a:bodyPr/>
                    <a:lstStyle/>
                    <a:p>
                      <a:pPr algn="ctr"/>
                      <a:r>
                        <a:rPr lang="en-US" sz="2600" b="1" dirty="0" smtClean="0"/>
                        <a:t>ADS</a:t>
                      </a:r>
                      <a:endParaRPr lang="en-US" sz="2600" b="1" dirty="0"/>
                    </a:p>
                  </a:txBody>
                  <a:tcPr marL="68580" marR="68580"/>
                </a:tc>
                <a:tc>
                  <a:txBody>
                    <a:bodyPr/>
                    <a:lstStyle/>
                    <a:p>
                      <a:pPr algn="ctr"/>
                      <a:r>
                        <a:rPr lang="en-US" sz="2600" b="1" dirty="0" smtClean="0"/>
                        <a:t>DC</a:t>
                      </a:r>
                      <a:endParaRPr lang="en-US" sz="2600" b="1" dirty="0"/>
                    </a:p>
                  </a:txBody>
                  <a:tcPr marL="68580" marR="68580"/>
                </a:tc>
                <a:tc>
                  <a:txBody>
                    <a:bodyPr/>
                    <a:lstStyle/>
                    <a:p>
                      <a:pPr algn="ctr"/>
                      <a:r>
                        <a:rPr lang="en-US" sz="2600" b="1" dirty="0" smtClean="0"/>
                        <a:t>LC</a:t>
                      </a:r>
                      <a:endParaRPr lang="en-US" sz="2600" b="1" dirty="0"/>
                    </a:p>
                  </a:txBody>
                  <a:tcPr marL="68580" marR="68580"/>
                </a:tc>
                <a:tc>
                  <a:txBody>
                    <a:bodyPr/>
                    <a:lstStyle/>
                    <a:p>
                      <a:pPr algn="ctr"/>
                      <a:r>
                        <a:rPr lang="en-US" sz="2600" b="1" dirty="0" smtClean="0"/>
                        <a:t>COU</a:t>
                      </a:r>
                      <a:endParaRPr lang="en-US" sz="2600" b="1" dirty="0"/>
                    </a:p>
                  </a:txBody>
                  <a:tcPr marL="68580" marR="68580"/>
                </a:tc>
              </a:tr>
              <a:tr h="710703">
                <a:tc>
                  <a:txBody>
                    <a:bodyPr/>
                    <a:lstStyle/>
                    <a:p>
                      <a:r>
                        <a:rPr lang="en-US" sz="2600" b="1" dirty="0" smtClean="0"/>
                        <a:t>Train and support</a:t>
                      </a:r>
                      <a:r>
                        <a:rPr lang="en-US" sz="2600" b="1" baseline="0" dirty="0" smtClean="0"/>
                        <a:t> DC/LC</a:t>
                      </a:r>
                      <a:endParaRPr lang="en-US" sz="2600" b="1" dirty="0"/>
                    </a:p>
                  </a:txBody>
                  <a:tcPr marL="68580" marR="68580"/>
                </a:tc>
                <a:tc>
                  <a:txBody>
                    <a:bodyPr/>
                    <a:lstStyle/>
                    <a:p>
                      <a:pPr algn="ctr"/>
                      <a:r>
                        <a:rPr lang="en-US" sz="2600" b="1" dirty="0" smtClean="0"/>
                        <a:t>X</a:t>
                      </a:r>
                      <a:endParaRPr lang="en-US" sz="2600" b="1" dirty="0"/>
                    </a:p>
                  </a:txBody>
                  <a:tcPr marL="68580" marR="68580" anchor="ctr"/>
                </a:tc>
                <a:tc>
                  <a:txBody>
                    <a:bodyPr/>
                    <a:lstStyle/>
                    <a:p>
                      <a:pPr algn="ctr"/>
                      <a:endParaRPr lang="en-US" sz="2600" b="1" dirty="0"/>
                    </a:p>
                  </a:txBody>
                  <a:tcPr marL="68580" marR="68580" anchor="ctr"/>
                </a:tc>
                <a:tc>
                  <a:txBody>
                    <a:bodyPr/>
                    <a:lstStyle/>
                    <a:p>
                      <a:pPr algn="ctr"/>
                      <a:endParaRPr lang="en-US" sz="2600" b="1"/>
                    </a:p>
                  </a:txBody>
                  <a:tcPr marL="68580" marR="68580" anchor="ctr"/>
                </a:tc>
                <a:tc>
                  <a:txBody>
                    <a:bodyPr/>
                    <a:lstStyle/>
                    <a:p>
                      <a:pPr algn="ctr"/>
                      <a:endParaRPr lang="en-US" sz="2600" b="1" dirty="0"/>
                    </a:p>
                  </a:txBody>
                  <a:tcPr marL="68580" marR="68580" anchor="ctr"/>
                </a:tc>
              </a:tr>
              <a:tr h="415516">
                <a:tc>
                  <a:txBody>
                    <a:bodyPr/>
                    <a:lstStyle/>
                    <a:p>
                      <a:r>
                        <a:rPr lang="en-US" sz="2600" b="1" dirty="0" smtClean="0"/>
                        <a:t>Capture site activity</a:t>
                      </a:r>
                      <a:endParaRPr lang="en-US" sz="2600" b="1" dirty="0"/>
                    </a:p>
                  </a:txBody>
                  <a:tcPr marL="68580" marR="68580"/>
                </a:tc>
                <a:tc>
                  <a:txBody>
                    <a:bodyPr/>
                    <a:lstStyle/>
                    <a:p>
                      <a:pPr algn="ctr"/>
                      <a:endParaRPr lang="en-US" sz="2600" b="1" dirty="0"/>
                    </a:p>
                  </a:txBody>
                  <a:tcPr marL="68580" marR="68580" anchor="ctr"/>
                </a:tc>
                <a:tc>
                  <a:txBody>
                    <a:bodyPr/>
                    <a:lstStyle/>
                    <a:p>
                      <a:pPr algn="ctr"/>
                      <a:endParaRPr lang="en-US" sz="2600" b="1" dirty="0"/>
                    </a:p>
                  </a:txBody>
                  <a:tcPr marL="68580" marR="68580" anchor="ctr"/>
                </a:tc>
                <a:tc>
                  <a:txBody>
                    <a:bodyPr/>
                    <a:lstStyle/>
                    <a:p>
                      <a:pPr algn="ctr"/>
                      <a:endParaRPr lang="en-US" sz="2600" b="1" dirty="0"/>
                    </a:p>
                  </a:txBody>
                  <a:tcPr marL="68580" marR="68580" anchor="ctr"/>
                </a:tc>
                <a:tc>
                  <a:txBody>
                    <a:bodyPr/>
                    <a:lstStyle/>
                    <a:p>
                      <a:pPr algn="ctr"/>
                      <a:r>
                        <a:rPr lang="en-US" sz="2600" b="1" dirty="0" smtClean="0"/>
                        <a:t>X</a:t>
                      </a:r>
                      <a:endParaRPr lang="en-US" sz="2600" b="1" dirty="0"/>
                    </a:p>
                  </a:txBody>
                  <a:tcPr marL="68580" marR="68580" anchor="ctr"/>
                </a:tc>
              </a:tr>
              <a:tr h="457200">
                <a:tc>
                  <a:txBody>
                    <a:bodyPr/>
                    <a:lstStyle/>
                    <a:p>
                      <a:r>
                        <a:rPr lang="en-US" sz="2600" b="1" dirty="0" smtClean="0"/>
                        <a:t>Tabulate data</a:t>
                      </a:r>
                      <a:endParaRPr lang="en-US" sz="2600" b="1" dirty="0">
                        <a:solidFill>
                          <a:schemeClr val="tx1"/>
                        </a:solidFill>
                      </a:endParaRPr>
                    </a:p>
                  </a:txBody>
                  <a:tcPr marL="68580" marR="68580"/>
                </a:tc>
                <a:tc>
                  <a:txBody>
                    <a:bodyPr/>
                    <a:lstStyle/>
                    <a:p>
                      <a:pPr algn="ctr"/>
                      <a:endParaRPr lang="en-US" sz="2600" b="1" dirty="0"/>
                    </a:p>
                  </a:txBody>
                  <a:tcPr marL="68580" marR="68580" anchor="ctr"/>
                </a:tc>
                <a:tc>
                  <a:txBody>
                    <a:bodyPr/>
                    <a:lstStyle/>
                    <a:p>
                      <a:pPr algn="ctr"/>
                      <a:endParaRPr lang="en-US" sz="2600" b="1" dirty="0"/>
                    </a:p>
                  </a:txBody>
                  <a:tcPr marL="68580" marR="68580" anchor="ctr"/>
                </a:tc>
                <a:tc>
                  <a:txBody>
                    <a:bodyPr/>
                    <a:lstStyle/>
                    <a:p>
                      <a:pPr algn="ctr"/>
                      <a:r>
                        <a:rPr lang="en-US" sz="2600" b="1" dirty="0" smtClean="0"/>
                        <a:t>X</a:t>
                      </a:r>
                      <a:endParaRPr lang="en-US" sz="2600" b="1" dirty="0"/>
                    </a:p>
                  </a:txBody>
                  <a:tcPr marL="68580" marR="68580" anchor="ctr"/>
                </a:tc>
                <a:tc>
                  <a:txBody>
                    <a:bodyPr/>
                    <a:lstStyle/>
                    <a:p>
                      <a:pPr algn="ctr"/>
                      <a:endParaRPr lang="en-US" sz="2600" b="1" dirty="0"/>
                    </a:p>
                  </a:txBody>
                  <a:tcPr marL="68580" marR="68580" anchor="ctr"/>
                </a:tc>
              </a:tr>
              <a:tr h="415516">
                <a:tc>
                  <a:txBody>
                    <a:bodyPr/>
                    <a:lstStyle/>
                    <a:p>
                      <a:r>
                        <a:rPr lang="en-US" sz="2600" b="1" dirty="0" smtClean="0"/>
                        <a:t>Report activity data</a:t>
                      </a:r>
                      <a:endParaRPr lang="en-US" sz="2600" b="1" dirty="0"/>
                    </a:p>
                  </a:txBody>
                  <a:tcPr marL="68580" marR="68580"/>
                </a:tc>
                <a:tc>
                  <a:txBody>
                    <a:bodyPr/>
                    <a:lstStyle/>
                    <a:p>
                      <a:pPr algn="ctr"/>
                      <a:endParaRPr lang="en-US" sz="2600" b="1" dirty="0"/>
                    </a:p>
                  </a:txBody>
                  <a:tcPr marL="68580" marR="68580" anchor="ctr"/>
                </a:tc>
                <a:tc>
                  <a:txBody>
                    <a:bodyPr/>
                    <a:lstStyle/>
                    <a:p>
                      <a:pPr algn="ctr"/>
                      <a:endParaRPr lang="en-US" sz="2600" b="1" dirty="0"/>
                    </a:p>
                  </a:txBody>
                  <a:tcPr marL="68580" marR="68580" anchor="ctr"/>
                </a:tc>
                <a:tc>
                  <a:txBody>
                    <a:bodyPr/>
                    <a:lstStyle/>
                    <a:p>
                      <a:pPr algn="ctr"/>
                      <a:r>
                        <a:rPr lang="en-US" sz="2600" b="1" dirty="0" smtClean="0"/>
                        <a:t>X</a:t>
                      </a:r>
                      <a:endParaRPr lang="en-US" sz="2600" b="1" dirty="0"/>
                    </a:p>
                  </a:txBody>
                  <a:tcPr marL="68580" marR="68580" anchor="ctr"/>
                </a:tc>
                <a:tc>
                  <a:txBody>
                    <a:bodyPr/>
                    <a:lstStyle/>
                    <a:p>
                      <a:pPr algn="ctr"/>
                      <a:endParaRPr lang="en-US" sz="2600" b="1" dirty="0"/>
                    </a:p>
                  </a:txBody>
                  <a:tcPr marL="68580" marR="68580" anchor="ctr"/>
                </a:tc>
              </a:tr>
              <a:tr h="415516">
                <a:tc>
                  <a:txBody>
                    <a:bodyPr/>
                    <a:lstStyle/>
                    <a:p>
                      <a:r>
                        <a:rPr lang="en-US" sz="2600" b="1" dirty="0" smtClean="0"/>
                        <a:t>Review reported</a:t>
                      </a:r>
                      <a:r>
                        <a:rPr lang="en-US" sz="2600" b="1" baseline="0" dirty="0" smtClean="0"/>
                        <a:t> data</a:t>
                      </a:r>
                      <a:endParaRPr lang="en-US" sz="2600" b="1" dirty="0"/>
                    </a:p>
                  </a:txBody>
                  <a:tcPr marL="68580" marR="68580"/>
                </a:tc>
                <a:tc>
                  <a:txBody>
                    <a:bodyPr/>
                    <a:lstStyle/>
                    <a:p>
                      <a:pPr algn="ctr"/>
                      <a:endParaRPr lang="en-US" sz="2600" b="1" dirty="0"/>
                    </a:p>
                  </a:txBody>
                  <a:tcPr marL="68580" marR="68580" anchor="ctr"/>
                </a:tc>
                <a:tc>
                  <a:txBody>
                    <a:bodyPr/>
                    <a:lstStyle/>
                    <a:p>
                      <a:pPr algn="ctr"/>
                      <a:r>
                        <a:rPr lang="en-US" sz="2600" b="1" dirty="0" smtClean="0"/>
                        <a:t>X</a:t>
                      </a:r>
                      <a:endParaRPr lang="en-US" sz="2600" b="1" dirty="0"/>
                    </a:p>
                  </a:txBody>
                  <a:tcPr marL="68580" marR="68580" anchor="ctr"/>
                </a:tc>
                <a:tc>
                  <a:txBody>
                    <a:bodyPr/>
                    <a:lstStyle/>
                    <a:p>
                      <a:pPr algn="ctr"/>
                      <a:endParaRPr lang="en-US" sz="2600" b="1" dirty="0"/>
                    </a:p>
                  </a:txBody>
                  <a:tcPr marL="68580" marR="68580" anchor="ctr"/>
                </a:tc>
                <a:tc>
                  <a:txBody>
                    <a:bodyPr/>
                    <a:lstStyle/>
                    <a:p>
                      <a:pPr algn="ctr"/>
                      <a:endParaRPr lang="en-US" sz="2600" b="1" dirty="0"/>
                    </a:p>
                  </a:txBody>
                  <a:tcPr marL="68580" marR="68580" anchor="ctr"/>
                </a:tc>
              </a:tr>
              <a:tr h="7220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600" b="1" dirty="0" smtClean="0"/>
                        <a:t>Update/correct activity (as requested by sites)</a:t>
                      </a:r>
                      <a:endParaRPr lang="en-US" sz="2600" b="1" dirty="0"/>
                    </a:p>
                  </a:txBody>
                  <a:tcPr marL="68580" marR="68580"/>
                </a:tc>
                <a:tc>
                  <a:txBody>
                    <a:bodyPr/>
                    <a:lstStyle/>
                    <a:p>
                      <a:pPr algn="ctr"/>
                      <a:r>
                        <a:rPr lang="en-US" sz="2600" b="1" dirty="0" smtClean="0"/>
                        <a:t>X</a:t>
                      </a:r>
                      <a:endParaRPr lang="en-US" sz="2600" b="1" dirty="0"/>
                    </a:p>
                  </a:txBody>
                  <a:tcPr marL="68580" marR="68580" anchor="ctr"/>
                </a:tc>
                <a:tc>
                  <a:txBody>
                    <a:bodyPr/>
                    <a:lstStyle/>
                    <a:p>
                      <a:pPr algn="ctr"/>
                      <a:r>
                        <a:rPr lang="en-US" sz="2600" b="1" dirty="0" smtClean="0"/>
                        <a:t>X</a:t>
                      </a:r>
                      <a:endParaRPr lang="en-US" sz="2600" b="1" dirty="0"/>
                    </a:p>
                  </a:txBody>
                  <a:tcPr marL="68580" marR="68580" anchor="ctr"/>
                </a:tc>
                <a:tc>
                  <a:txBody>
                    <a:bodyPr/>
                    <a:lstStyle/>
                    <a:p>
                      <a:pPr algn="ctr"/>
                      <a:r>
                        <a:rPr lang="en-US" sz="2600" b="1" dirty="0" smtClean="0"/>
                        <a:t>X</a:t>
                      </a:r>
                      <a:endParaRPr lang="en-US" sz="2600" b="1" dirty="0"/>
                    </a:p>
                  </a:txBody>
                  <a:tcPr marL="68580" marR="68580" anchor="ctr"/>
                </a:tc>
                <a:tc>
                  <a:txBody>
                    <a:bodyPr/>
                    <a:lstStyle/>
                    <a:p>
                      <a:pPr algn="ctr"/>
                      <a:endParaRPr lang="en-US" sz="2600" b="1" dirty="0"/>
                    </a:p>
                  </a:txBody>
                  <a:tcPr marL="68580" marR="68580" anchor="ctr"/>
                </a:tc>
              </a:tr>
              <a:tr h="710703">
                <a:tc>
                  <a:txBody>
                    <a:bodyPr/>
                    <a:lstStyle/>
                    <a:p>
                      <a:r>
                        <a:rPr lang="en-US" sz="2600" b="1" dirty="0" smtClean="0"/>
                        <a:t>Encourage reporting from all active sites</a:t>
                      </a:r>
                      <a:endParaRPr lang="en-US" sz="2600" b="1" dirty="0"/>
                    </a:p>
                  </a:txBody>
                  <a:tcPr marL="68580" marR="68580"/>
                </a:tc>
                <a:tc>
                  <a:txBody>
                    <a:bodyPr/>
                    <a:lstStyle/>
                    <a:p>
                      <a:pPr algn="ctr"/>
                      <a:r>
                        <a:rPr lang="en-US" sz="2600" b="1" dirty="0" smtClean="0"/>
                        <a:t>X</a:t>
                      </a:r>
                      <a:endParaRPr lang="en-US" sz="2600" b="1" dirty="0"/>
                    </a:p>
                  </a:txBody>
                  <a:tcPr marL="68580" marR="68580" anchor="ctr"/>
                </a:tc>
                <a:tc>
                  <a:txBody>
                    <a:bodyPr/>
                    <a:lstStyle/>
                    <a:p>
                      <a:pPr algn="ctr"/>
                      <a:r>
                        <a:rPr lang="en-US" sz="2600" b="1" dirty="0" smtClean="0"/>
                        <a:t>X</a:t>
                      </a:r>
                      <a:endParaRPr lang="en-US" sz="2600" b="1" dirty="0"/>
                    </a:p>
                  </a:txBody>
                  <a:tcPr marL="68580" marR="68580" anchor="ctr"/>
                </a:tc>
                <a:tc>
                  <a:txBody>
                    <a:bodyPr/>
                    <a:lstStyle/>
                    <a:p>
                      <a:pPr algn="ctr"/>
                      <a:endParaRPr lang="en-US" sz="2600" b="1" dirty="0"/>
                    </a:p>
                  </a:txBody>
                  <a:tcPr marL="68580" marR="68580" anchor="ctr"/>
                </a:tc>
                <a:tc>
                  <a:txBody>
                    <a:bodyPr/>
                    <a:lstStyle/>
                    <a:p>
                      <a:pPr algn="ctr"/>
                      <a:endParaRPr lang="en-US" sz="2600" b="1" dirty="0"/>
                    </a:p>
                  </a:txBody>
                  <a:tcPr marL="68580" marR="68580" anchor="ctr"/>
                </a:tc>
              </a:tr>
            </a:tbl>
          </a:graphicData>
        </a:graphic>
      </p:graphicFrame>
    </p:spTree>
    <p:extLst>
      <p:ext uri="{BB962C8B-B14F-4D97-AF65-F5344CB8AC3E}">
        <p14:creationId xmlns:p14="http://schemas.microsoft.com/office/powerpoint/2010/main" val="4074756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sz="4000" dirty="0"/>
              <a:t>2016 (TY2015) Reports </a:t>
            </a:r>
            <a:endParaRPr lang="en-US" sz="4000" dirty="0"/>
          </a:p>
        </p:txBody>
      </p:sp>
      <p:sp>
        <p:nvSpPr>
          <p:cNvPr id="7" name="Content Placeholder 6"/>
          <p:cNvSpPr>
            <a:spLocks noGrp="1"/>
          </p:cNvSpPr>
          <p:nvPr>
            <p:ph idx="1"/>
          </p:nvPr>
        </p:nvSpPr>
        <p:spPr>
          <a:xfrm>
            <a:off x="457200" y="923056"/>
            <a:ext cx="8229600" cy="5385190"/>
          </a:xfrm>
        </p:spPr>
        <p:txBody>
          <a:bodyPr>
            <a:normAutofit/>
          </a:bodyPr>
          <a:lstStyle/>
          <a:p>
            <a:pPr>
              <a:spcBef>
                <a:spcPts val="0"/>
              </a:spcBef>
            </a:pPr>
            <a:r>
              <a:rPr lang="en-US" altLang="en-US" sz="2800" dirty="0"/>
              <a:t>IRS </a:t>
            </a:r>
            <a:r>
              <a:rPr lang="en-US" altLang="en-US" sz="2800" dirty="0" smtClean="0"/>
              <a:t>e-file </a:t>
            </a:r>
            <a:r>
              <a:rPr lang="en-US" altLang="en-US" sz="2800" dirty="0"/>
              <a:t>reports will be uploaded to the Program </a:t>
            </a:r>
            <a:r>
              <a:rPr lang="en-US" altLang="en-US" sz="2800" dirty="0" smtClean="0"/>
              <a:t>Metrics </a:t>
            </a:r>
            <a:r>
              <a:rPr lang="en-US" altLang="en-US" sz="2800" dirty="0"/>
              <a:t>record</a:t>
            </a:r>
          </a:p>
          <a:p>
            <a:r>
              <a:rPr lang="en-US" altLang="en-US" sz="2800" dirty="0"/>
              <a:t>Flash </a:t>
            </a:r>
            <a:r>
              <a:rPr lang="en-US" altLang="en-US" sz="2800" dirty="0" smtClean="0"/>
              <a:t>reports </a:t>
            </a:r>
            <a:r>
              <a:rPr lang="en-US" altLang="en-US" sz="2800" dirty="0"/>
              <a:t>will be </a:t>
            </a:r>
            <a:r>
              <a:rPr lang="en-US" altLang="en-US" sz="2800" dirty="0" smtClean="0"/>
              <a:t>made available by the </a:t>
            </a:r>
            <a:r>
              <a:rPr lang="en-US" altLang="en-US" sz="2800" dirty="0"/>
              <a:t>National </a:t>
            </a:r>
            <a:r>
              <a:rPr lang="en-US" altLang="en-US" sz="2800" dirty="0" smtClean="0"/>
              <a:t>Office</a:t>
            </a:r>
            <a:endParaRPr lang="en-US" sz="2800" dirty="0"/>
          </a:p>
        </p:txBody>
      </p:sp>
      <p:sp>
        <p:nvSpPr>
          <p:cNvPr id="5" name="Slide Number Placeholder 4"/>
          <p:cNvSpPr>
            <a:spLocks noGrp="1"/>
          </p:cNvSpPr>
          <p:nvPr>
            <p:ph type="sldNum" sz="quarter" idx="12"/>
          </p:nvPr>
        </p:nvSpPr>
        <p:spPr>
          <a:xfrm>
            <a:off x="6583841" y="6492899"/>
            <a:ext cx="2133600" cy="365125"/>
          </a:xfrm>
        </p:spPr>
        <p:txBody>
          <a:bodyPr/>
          <a:lstStyle/>
          <a:p>
            <a:pPr algn="r"/>
            <a:r>
              <a:rPr lang="en-US" dirty="0" smtClean="0"/>
              <a:t>Page </a:t>
            </a:r>
            <a:fld id="{56856005-70BF-4897-BEE7-F06D51F21211}" type="slidenum">
              <a:rPr lang="en-US" smtClean="0"/>
              <a:pPr algn="r"/>
              <a:t>8</a:t>
            </a:fld>
            <a:endParaRPr lang="en-US" dirty="0"/>
          </a:p>
        </p:txBody>
      </p:sp>
      <p:sp>
        <p:nvSpPr>
          <p:cNvPr id="2" name="Rectangle 1"/>
          <p:cNvSpPr/>
          <p:nvPr/>
        </p:nvSpPr>
        <p:spPr>
          <a:xfrm>
            <a:off x="15768" y="6495416"/>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pic>
        <p:nvPicPr>
          <p:cNvPr id="8" name="Picture 7"/>
          <p:cNvPicPr/>
          <p:nvPr/>
        </p:nvPicPr>
        <p:blipFill rotWithShape="1">
          <a:blip r:embed="rId3" cstate="print">
            <a:extLst>
              <a:ext uri="{28A0092B-C50C-407E-A947-70E740481C1C}">
                <a14:useLocalDpi xmlns:a14="http://schemas.microsoft.com/office/drawing/2010/main" val="0"/>
              </a:ext>
            </a:extLst>
          </a:blip>
          <a:srcRect t="-1" b="49158"/>
          <a:stretch/>
        </p:blipFill>
        <p:spPr bwMode="auto">
          <a:xfrm>
            <a:off x="160537" y="2782530"/>
            <a:ext cx="8806481" cy="3421620"/>
          </a:xfrm>
          <a:prstGeom prst="rect">
            <a:avLst/>
          </a:prstGeom>
          <a:noFill/>
          <a:ln w="9525" cap="flat" cmpd="sng" algn="ctr">
            <a:solidFill>
              <a:sysClr val="windowText" lastClr="000000"/>
            </a:solidFill>
            <a:prstDash val="solid"/>
            <a:miter lim="800000"/>
            <a:headEnd type="none" w="med" len="med"/>
            <a:tailEnd type="none" w="med" len="med"/>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045196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500" dirty="0" smtClean="0"/>
              <a:t>Site </a:t>
            </a:r>
            <a:r>
              <a:rPr lang="en-US" sz="3500" dirty="0"/>
              <a:t>Activity Data Structure</a:t>
            </a:r>
          </a:p>
        </p:txBody>
      </p:sp>
      <p:sp>
        <p:nvSpPr>
          <p:cNvPr id="5" name="Slide Number Placeholder 4"/>
          <p:cNvSpPr>
            <a:spLocks noGrp="1"/>
          </p:cNvSpPr>
          <p:nvPr>
            <p:ph type="sldNum" sz="quarter" idx="12"/>
          </p:nvPr>
        </p:nvSpPr>
        <p:spPr>
          <a:xfrm>
            <a:off x="6583841" y="6492901"/>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9</a:t>
            </a:fld>
            <a:endParaRPr lang="en-US" dirty="0">
              <a:solidFill>
                <a:prstClr val="white"/>
              </a:solidFill>
            </a:endParaRPr>
          </a:p>
        </p:txBody>
      </p:sp>
      <p:sp>
        <p:nvSpPr>
          <p:cNvPr id="2" name="Rectangle 1"/>
          <p:cNvSpPr/>
          <p:nvPr/>
        </p:nvSpPr>
        <p:spPr>
          <a:xfrm>
            <a:off x="15769" y="6495418"/>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grpSp>
        <p:nvGrpSpPr>
          <p:cNvPr id="8" name="Group 7"/>
          <p:cNvGrpSpPr/>
          <p:nvPr/>
        </p:nvGrpSpPr>
        <p:grpSpPr>
          <a:xfrm>
            <a:off x="395335" y="2002221"/>
            <a:ext cx="6399596" cy="2562026"/>
            <a:chOff x="821411" y="2002198"/>
            <a:chExt cx="8532795" cy="2562026"/>
          </a:xfrm>
        </p:grpSpPr>
        <p:cxnSp>
          <p:nvCxnSpPr>
            <p:cNvPr id="9" name="AutoShape 22"/>
            <p:cNvCxnSpPr>
              <a:cxnSpLocks noChangeShapeType="1"/>
            </p:cNvCxnSpPr>
            <p:nvPr/>
          </p:nvCxnSpPr>
          <p:spPr bwMode="auto">
            <a:xfrm>
              <a:off x="3581401" y="3200403"/>
              <a:ext cx="9525" cy="136382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0" name="AutoShape 13"/>
            <p:cNvSpPr>
              <a:spLocks noChangeArrowheads="1"/>
            </p:cNvSpPr>
            <p:nvPr/>
          </p:nvSpPr>
          <p:spPr bwMode="auto">
            <a:xfrm>
              <a:off x="821411" y="2002198"/>
              <a:ext cx="8532795" cy="1198203"/>
            </a:xfrm>
            <a:prstGeom prst="roundRect">
              <a:avLst>
                <a:gd name="adj" fmla="val 16667"/>
              </a:avLst>
            </a:prstGeom>
            <a:solidFill>
              <a:schemeClr val="bg1">
                <a:lumMod val="85000"/>
              </a:schemeClr>
            </a:solidFill>
            <a:ln w="25400">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ltLang="en-US" sz="2900" b="1" dirty="0" smtClean="0">
                  <a:solidFill>
                    <a:srgbClr val="000000"/>
                  </a:solidFill>
                  <a:latin typeface="Calibri" pitchFamily="34" charset="0"/>
                  <a:ea typeface="Times New Roman" pitchFamily="18" charset="0"/>
                  <a:cs typeface="Times New Roman" pitchFamily="18" charset="0"/>
                </a:rPr>
                <a:t>Program</a:t>
              </a:r>
              <a:r>
                <a:rPr lang="en-US" altLang="en-US" sz="2900" dirty="0" smtClean="0">
                  <a:solidFill>
                    <a:srgbClr val="000000"/>
                  </a:solidFill>
                  <a:latin typeface="Calibri" pitchFamily="34" charset="0"/>
                  <a:ea typeface="Times New Roman" pitchFamily="18" charset="0"/>
                  <a:cs typeface="Times New Roman" pitchFamily="18" charset="0"/>
                </a:rPr>
                <a:t> - geographical location or site</a:t>
              </a:r>
              <a:endParaRPr lang="en-US" altLang="en-US" sz="2900" dirty="0" smtClean="0">
                <a:latin typeface="Arial" pitchFamily="34" charset="0"/>
                <a:ea typeface="Times New Roman" pitchFamily="18" charset="0"/>
                <a:cs typeface="Arial" pitchFamily="34" charset="0"/>
              </a:endParaRPr>
            </a:p>
            <a:p>
              <a:pPr eaLnBrk="0" fontAlgn="base" hangingPunct="0">
                <a:spcBef>
                  <a:spcPct val="0"/>
                </a:spcBef>
                <a:spcAft>
                  <a:spcPct val="0"/>
                </a:spcAft>
              </a:pPr>
              <a:r>
                <a:rPr lang="en-US" altLang="en-US" sz="2900" dirty="0" smtClean="0">
                  <a:solidFill>
                    <a:srgbClr val="000000"/>
                  </a:solidFill>
                  <a:latin typeface="Calibri" pitchFamily="34" charset="0"/>
                  <a:ea typeface="Times New Roman" pitchFamily="18" charset="0"/>
                  <a:cs typeface="Times New Roman" pitchFamily="18" charset="0"/>
                </a:rPr>
                <a:t>(example: TA-R01-CT1-D01-S10053138)</a:t>
              </a:r>
              <a:endParaRPr lang="en-US" altLang="en-US" sz="2900" dirty="0">
                <a:latin typeface="Arial" pitchFamily="34" charset="0"/>
                <a:cs typeface="Arial" pitchFamily="34" charset="0"/>
              </a:endParaRPr>
            </a:p>
          </p:txBody>
        </p:sp>
        <p:cxnSp>
          <p:nvCxnSpPr>
            <p:cNvPr id="11" name="AutoShape 23"/>
            <p:cNvCxnSpPr>
              <a:cxnSpLocks noChangeShapeType="1"/>
            </p:cNvCxnSpPr>
            <p:nvPr/>
          </p:nvCxnSpPr>
          <p:spPr bwMode="auto">
            <a:xfrm>
              <a:off x="3590927" y="4564221"/>
              <a:ext cx="1514475" cy="0"/>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pSp>
      <p:sp>
        <p:nvSpPr>
          <p:cNvPr id="12" name="AutoShape 15"/>
          <p:cNvSpPr>
            <a:spLocks noChangeArrowheads="1"/>
          </p:cNvSpPr>
          <p:nvPr/>
        </p:nvSpPr>
        <p:spPr bwMode="auto">
          <a:xfrm>
            <a:off x="2885090" y="3720662"/>
            <a:ext cx="6069723" cy="1548762"/>
          </a:xfrm>
          <a:prstGeom prst="roundRect">
            <a:avLst>
              <a:gd name="adj" fmla="val 16667"/>
            </a:avLst>
          </a:prstGeom>
          <a:solidFill>
            <a:schemeClr val="bg1">
              <a:lumMod val="85000"/>
            </a:schemeClr>
          </a:solidFill>
          <a:ln w="25400">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ltLang="en-US" sz="2900" b="1" dirty="0">
                <a:latin typeface="Calibri" pitchFamily="34" charset="0"/>
                <a:ea typeface="Times New Roman" pitchFamily="18" charset="0"/>
                <a:cs typeface="Times New Roman" pitchFamily="18" charset="0"/>
              </a:rPr>
              <a:t>Program Metrics</a:t>
            </a:r>
            <a:r>
              <a:rPr lang="en-US" altLang="en-US" sz="2900" dirty="0">
                <a:latin typeface="Calibri" pitchFamily="34" charset="0"/>
                <a:ea typeface="Times New Roman" pitchFamily="18" charset="0"/>
                <a:cs typeface="Times New Roman" pitchFamily="18" charset="0"/>
              </a:rPr>
              <a:t> </a:t>
            </a:r>
            <a:r>
              <a:rPr lang="en-US" altLang="en-US" sz="2900" dirty="0" smtClean="0">
                <a:latin typeface="Calibri" pitchFamily="34" charset="0"/>
                <a:ea typeface="Times New Roman" pitchFamily="18" charset="0"/>
                <a:cs typeface="Times New Roman" pitchFamily="18" charset="0"/>
              </a:rPr>
              <a:t>–One </a:t>
            </a:r>
            <a:r>
              <a:rPr lang="en-US" altLang="en-US" sz="2900" dirty="0">
                <a:latin typeface="Calibri" pitchFamily="34" charset="0"/>
                <a:ea typeface="Times New Roman" pitchFamily="18" charset="0"/>
                <a:cs typeface="Times New Roman" pitchFamily="18" charset="0"/>
              </a:rPr>
              <a:t>record per site program per tax season. Used to store IRS and volunteer reported activity. </a:t>
            </a:r>
            <a:endParaRPr lang="en-US" altLang="en-US" sz="2900" dirty="0">
              <a:latin typeface="Arial" pitchFamily="34" charset="0"/>
              <a:cs typeface="Arial" pitchFamily="34" charset="0"/>
            </a:endParaRPr>
          </a:p>
        </p:txBody>
      </p:sp>
    </p:spTree>
    <p:extLst>
      <p:ext uri="{BB962C8B-B14F-4D97-AF65-F5344CB8AC3E}">
        <p14:creationId xmlns:p14="http://schemas.microsoft.com/office/powerpoint/2010/main" val="948784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1154</TotalTime>
  <Words>1979</Words>
  <Application>Microsoft Office PowerPoint</Application>
  <PresentationFormat>Letter Paper (8.5x11 in)</PresentationFormat>
  <Paragraphs>234</Paragraphs>
  <Slides>14</Slides>
  <Notes>14</Notes>
  <HiddenSlides>2</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Office Theme</vt:lpstr>
      <vt:lpstr>1_Office Theme</vt:lpstr>
      <vt:lpstr>2_Office Theme</vt:lpstr>
      <vt:lpstr>3_Office Theme</vt:lpstr>
      <vt:lpstr>PowerPoint Presentation</vt:lpstr>
      <vt:lpstr>Content Covered</vt:lpstr>
      <vt:lpstr>Activity Reporting Overview</vt:lpstr>
      <vt:lpstr>Information Reported by Volunteers</vt:lpstr>
      <vt:lpstr>Reporting Periods &amp; Due Dates</vt:lpstr>
      <vt:lpstr>Collecting and Reporting Process (LC)</vt:lpstr>
      <vt:lpstr>Roles for Site Activity </vt:lpstr>
      <vt:lpstr>2016 (TY2015) Reports </vt:lpstr>
      <vt:lpstr>Site Activity Data Structure</vt:lpstr>
      <vt:lpstr>View Site Activity</vt:lpstr>
      <vt:lpstr>DEMO: Reporting site activity</vt:lpstr>
      <vt:lpstr>PowerPoint Presentation</vt:lpstr>
      <vt:lpstr>Reporting Site Activity</vt:lpstr>
      <vt:lpstr>Support &amp; Reference Materials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Elaine</dc:creator>
  <cp:lastModifiedBy>Max</cp:lastModifiedBy>
  <cp:revision>131</cp:revision>
  <cp:lastPrinted>2015-09-12T17:03:57Z</cp:lastPrinted>
  <dcterms:created xsi:type="dcterms:W3CDTF">2015-09-05T16:40:58Z</dcterms:created>
  <dcterms:modified xsi:type="dcterms:W3CDTF">2016-01-01T19:03:55Z</dcterms:modified>
</cp:coreProperties>
</file>