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304" r:id="rId2"/>
    <p:sldId id="359" r:id="rId3"/>
    <p:sldId id="305" r:id="rId4"/>
    <p:sldId id="355" r:id="rId5"/>
    <p:sldId id="357" r:id="rId6"/>
    <p:sldId id="358" r:id="rId7"/>
    <p:sldId id="360" r:id="rId8"/>
    <p:sldId id="361" r:id="rId9"/>
  </p:sldIdLst>
  <p:sldSz cx="9144000" cy="6858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bert Pacek" initials="Pacek"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60391" autoAdjust="0"/>
  </p:normalViewPr>
  <p:slideViewPr>
    <p:cSldViewPr snapToGrid="0">
      <p:cViewPr>
        <p:scale>
          <a:sx n="45" d="100"/>
          <a:sy n="45" d="100"/>
        </p:scale>
        <p:origin x="-1819" y="-5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708"/>
    </p:cViewPr>
  </p:sorterViewPr>
  <p:notesViewPr>
    <p:cSldViewPr snapToGrid="0">
      <p:cViewPr varScale="1">
        <p:scale>
          <a:sx n="53" d="100"/>
          <a:sy n="53" d="100"/>
        </p:scale>
        <p:origin x="-280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11918A-A625-49FC-8751-DA63570455F6}" type="datetimeFigureOut">
              <a:rPr lang="en-US" smtClean="0"/>
              <a:t>1/1/2016</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549D47-030C-4AE7-AEB4-5DB15DCF1502}" type="slidenum">
              <a:rPr lang="en-US" smtClean="0"/>
              <a:t>‹#›</a:t>
            </a:fld>
            <a:endParaRPr lang="en-US" dirty="0"/>
          </a:p>
        </p:txBody>
      </p:sp>
    </p:spTree>
    <p:extLst>
      <p:ext uri="{BB962C8B-B14F-4D97-AF65-F5344CB8AC3E}">
        <p14:creationId xmlns:p14="http://schemas.microsoft.com/office/powerpoint/2010/main" val="2669975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549D47-030C-4AE7-AEB4-5DB15DCF1502}" type="slidenum">
              <a:rPr lang="en-US" smtClean="0"/>
              <a:t>1</a:t>
            </a:fld>
            <a:endParaRPr lang="en-US" dirty="0"/>
          </a:p>
        </p:txBody>
      </p:sp>
    </p:spTree>
    <p:extLst>
      <p:ext uri="{BB962C8B-B14F-4D97-AF65-F5344CB8AC3E}">
        <p14:creationId xmlns:p14="http://schemas.microsoft.com/office/powerpoint/2010/main" val="4035268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baseline="0" dirty="0" smtClean="0"/>
              <a:t>This presentation will provide instructions for submitting reimbursement requests and for requesting direct deposits.  </a:t>
            </a:r>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pPr/>
              <a:t>2</a:t>
            </a:fld>
            <a:endParaRPr lang="en-US" dirty="0"/>
          </a:p>
        </p:txBody>
      </p:sp>
    </p:spTree>
    <p:extLst>
      <p:ext uri="{BB962C8B-B14F-4D97-AF65-F5344CB8AC3E}">
        <p14:creationId xmlns:p14="http://schemas.microsoft.com/office/powerpoint/2010/main" val="3340057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Tax-Aide business rules regarding volunteer flat-rate, leader flat-rate, and itemized reimbursements are not currently implemented in the</a:t>
            </a:r>
            <a:r>
              <a:rPr lang="en-US" baseline="0" dirty="0" smtClean="0"/>
              <a:t> new Volunteer Portal. This functionality isn’t a high priority until volunteer training and tax preparation begins.  Estimated availability in the new Volunteer Portal is February 2016.</a:t>
            </a:r>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pPr/>
              <a:t>3</a:t>
            </a:fld>
            <a:endParaRPr lang="en-US" dirty="0"/>
          </a:p>
        </p:txBody>
      </p:sp>
    </p:spTree>
    <p:extLst>
      <p:ext uri="{BB962C8B-B14F-4D97-AF65-F5344CB8AC3E}">
        <p14:creationId xmlns:p14="http://schemas.microsoft.com/office/powerpoint/2010/main" val="3340057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In the interim, volunteers can continue to use the</a:t>
            </a:r>
            <a:r>
              <a:rPr lang="en-US" baseline="0" dirty="0" smtClean="0"/>
              <a:t> Reimbursement Request spreadsheets in Excel format.  These can be downloaded from the </a:t>
            </a:r>
            <a:r>
              <a:rPr lang="en-US" baseline="0" dirty="0" err="1" smtClean="0"/>
              <a:t>OneSupport</a:t>
            </a:r>
            <a:r>
              <a:rPr lang="en-US" baseline="0" dirty="0" smtClean="0"/>
              <a:t> Help Center.  </a:t>
            </a:r>
          </a:p>
          <a:p>
            <a:endParaRPr lang="en-US" baseline="0" dirty="0" smtClean="0"/>
          </a:p>
          <a:p>
            <a:r>
              <a:rPr lang="en-US" baseline="0" dirty="0" smtClean="0"/>
              <a:t>As before, these spreadsheets and electronic copies of associated receipts should be submitted to supervisors for approval.  Supervisors should then submit approved reimbursement requests to the </a:t>
            </a:r>
            <a:r>
              <a:rPr lang="en-US" baseline="0" dirty="0" err="1" smtClean="0"/>
              <a:t>OneSupport</a:t>
            </a:r>
            <a:r>
              <a:rPr lang="en-US" baseline="0" dirty="0" smtClean="0"/>
              <a:t> Help Center using “Submit a Request”.  A guide is available, which provides detailed instructions for the approving supervisor.</a:t>
            </a:r>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pPr/>
              <a:t>4</a:t>
            </a:fld>
            <a:endParaRPr lang="en-US" dirty="0"/>
          </a:p>
        </p:txBody>
      </p:sp>
    </p:spTree>
    <p:extLst>
      <p:ext uri="{BB962C8B-B14F-4D97-AF65-F5344CB8AC3E}">
        <p14:creationId xmlns:p14="http://schemas.microsoft.com/office/powerpoint/2010/main" val="3340057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baseline="0" dirty="0" smtClean="0"/>
              <a:t>Each volunteer Contact record has an Expense Reimbursement section. Volunteers are able to request direct deposit, and can change their direct deposit using the new Volunteer Portal.  Attempting to enter a direct deposit request for another volunteer will result in an error message.</a:t>
            </a:r>
          </a:p>
          <a:p>
            <a:endParaRPr lang="en-US" baseline="0" dirty="0" smtClean="0"/>
          </a:p>
          <a:p>
            <a:pPr lvl="0" fontAlgn="base"/>
            <a:r>
              <a:rPr lang="en-US" sz="1200" kern="1200" dirty="0" smtClean="0">
                <a:solidFill>
                  <a:schemeClr val="tx1"/>
                </a:solidFill>
                <a:effectLst/>
                <a:latin typeface="+mn-lt"/>
                <a:ea typeface="+mn-ea"/>
                <a:cs typeface="+mn-cs"/>
              </a:rPr>
              <a:t>Select Direct Deposit in the </a:t>
            </a:r>
            <a:r>
              <a:rPr lang="en-US" sz="1200" u="none" strike="noStrike" kern="1200" dirty="0" smtClean="0">
                <a:solidFill>
                  <a:schemeClr val="tx1"/>
                </a:solidFill>
                <a:effectLst/>
                <a:latin typeface="+mn-lt"/>
                <a:ea typeface="+mn-ea"/>
                <a:cs typeface="+mn-cs"/>
              </a:rPr>
              <a:t>For the </a:t>
            </a:r>
            <a:r>
              <a:rPr lang="en-US" sz="1200" kern="1200" dirty="0" smtClean="0">
                <a:solidFill>
                  <a:schemeClr val="tx1"/>
                </a:solidFill>
                <a:effectLst/>
                <a:latin typeface="+mn-lt"/>
                <a:ea typeface="+mn-ea"/>
                <a:cs typeface="+mn-cs"/>
              </a:rPr>
              <a:t>Expense Reimbursement Method</a:t>
            </a:r>
            <a:r>
              <a:rPr lang="en-US" sz="1200" kern="1200" baseline="0" dirty="0" smtClean="0">
                <a:solidFill>
                  <a:schemeClr val="tx1"/>
                </a:solidFill>
                <a:effectLst/>
                <a:latin typeface="+mn-lt"/>
                <a:ea typeface="+mn-ea"/>
                <a:cs typeface="+mn-cs"/>
              </a:rPr>
              <a:t> field</a:t>
            </a:r>
            <a:r>
              <a:rPr lang="en-US" sz="1200" kern="1200" dirty="0" smtClean="0">
                <a:solidFill>
                  <a:schemeClr val="tx1"/>
                </a:solidFill>
                <a:effectLst/>
                <a:latin typeface="+mn-lt"/>
                <a:ea typeface="+mn-ea"/>
                <a:cs typeface="+mn-cs"/>
              </a:rPr>
              <a:t>.  Enter the bank name, the bank account type (checking or</a:t>
            </a:r>
            <a:r>
              <a:rPr lang="en-US" sz="1200" kern="1200" baseline="0" dirty="0" smtClean="0">
                <a:solidFill>
                  <a:schemeClr val="tx1"/>
                </a:solidFill>
                <a:effectLst/>
                <a:latin typeface="+mn-lt"/>
                <a:ea typeface="+mn-ea"/>
                <a:cs typeface="+mn-cs"/>
              </a:rPr>
              <a:t> savings) and the routing and account numbers.</a:t>
            </a:r>
            <a:endParaRPr lang="en-US" baseline="0" dirty="0" smtClean="0"/>
          </a:p>
        </p:txBody>
      </p:sp>
      <p:sp>
        <p:nvSpPr>
          <p:cNvPr id="4" name="Slide Number Placeholder 3"/>
          <p:cNvSpPr>
            <a:spLocks noGrp="1"/>
          </p:cNvSpPr>
          <p:nvPr>
            <p:ph type="sldNum" sz="quarter" idx="10"/>
          </p:nvPr>
        </p:nvSpPr>
        <p:spPr/>
        <p:txBody>
          <a:bodyPr/>
          <a:lstStyle/>
          <a:p>
            <a:fld id="{B7D0B48D-7C17-4F63-8F9F-545A852520DA}" type="slidenum">
              <a:rPr lang="en-US" smtClean="0"/>
              <a:pPr/>
              <a:t>5</a:t>
            </a:fld>
            <a:endParaRPr lang="en-US" dirty="0"/>
          </a:p>
        </p:txBody>
      </p:sp>
    </p:spTree>
    <p:extLst>
      <p:ext uri="{BB962C8B-B14F-4D97-AF65-F5344CB8AC3E}">
        <p14:creationId xmlns:p14="http://schemas.microsoft.com/office/powerpoint/2010/main" val="3340057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7D0B48D-7C17-4F63-8F9F-545A852520DA}" type="slidenum">
              <a:rPr lang="en-US" smtClean="0"/>
              <a:pPr/>
              <a:t>6</a:t>
            </a:fld>
            <a:endParaRPr lang="en-US" dirty="0"/>
          </a:p>
        </p:txBody>
      </p:sp>
    </p:spTree>
    <p:extLst>
      <p:ext uri="{BB962C8B-B14F-4D97-AF65-F5344CB8AC3E}">
        <p14:creationId xmlns:p14="http://schemas.microsoft.com/office/powerpoint/2010/main" val="3340057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dirty="0" smtClean="0"/>
              <a:t>Many volunteers currently have an approved direct deposit request in place.  Those requests remain in force,</a:t>
            </a:r>
            <a:r>
              <a:rPr lang="en-US" baseline="0" dirty="0" smtClean="0"/>
              <a:t> but will not be migrated back into the Volunteer Portal.  Therefore, the expense reimbursement section of the Contact record will continue to show the Expense Reimbursement methods as “Check”, and the Verification checkbox will remain blank.</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baseline="0" dirty="0" smtClean="0"/>
          </a:p>
          <a:p>
            <a:pPr lvl="0" fontAlgn="base"/>
            <a:endParaRPr lang="en-US" sz="1200" u="none" strike="noStrike"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7D0B48D-7C17-4F63-8F9F-545A852520DA}" type="slidenum">
              <a:rPr lang="en-US" smtClean="0"/>
              <a:pPr/>
              <a:t>7</a:t>
            </a:fld>
            <a:endParaRPr lang="en-US" dirty="0"/>
          </a:p>
        </p:txBody>
      </p:sp>
    </p:spTree>
    <p:extLst>
      <p:ext uri="{BB962C8B-B14F-4D97-AF65-F5344CB8AC3E}">
        <p14:creationId xmlns:p14="http://schemas.microsoft.com/office/powerpoint/2010/main" val="33400578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5"/>
            <a:ext cx="7772400" cy="1470025"/>
          </a:xfrm>
        </p:spPr>
        <p:txBody>
          <a:bodyPr/>
          <a:lstStyle>
            <a:lvl1pPr algn="ctr">
              <a:defRPr sz="4000"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21"/>
            <a:ext cx="6400800" cy="83819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Rectangle 7"/>
          <p:cNvSpPr/>
          <p:nvPr userDrawn="1"/>
        </p:nvSpPr>
        <p:spPr>
          <a:xfrm>
            <a:off x="4566453" y="381020"/>
            <a:ext cx="4577557" cy="8421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7"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pic>
        <p:nvPicPr>
          <p:cNvPr id="9" name="Picture 2" descr="AARP-RP-LockUp-CMYK"/>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09802" y="5410199"/>
            <a:ext cx="2057499" cy="52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1" descr="C:\Documents and Settings\mtsmith\My Documents\My Pictures\Fdn_485.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333999" y="5410219"/>
            <a:ext cx="1720818" cy="517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Content Placeholder 13"/>
          <p:cNvSpPr>
            <a:spLocks noGrp="1"/>
          </p:cNvSpPr>
          <p:nvPr>
            <p:ph sz="quarter" idx="12" hasCustomPrompt="1"/>
          </p:nvPr>
        </p:nvSpPr>
        <p:spPr>
          <a:xfrm>
            <a:off x="3048000" y="4800600"/>
            <a:ext cx="3048000" cy="457200"/>
          </a:xfrm>
        </p:spPr>
        <p:txBody>
          <a:bodyPr>
            <a:noAutofit/>
          </a:bodyPr>
          <a:lstStyle>
            <a:lvl1pPr marL="0" indent="0" algn="ctr">
              <a:buNone/>
              <a:defRPr sz="2400" baseline="0"/>
            </a:lvl1pPr>
            <a:lvl2pPr>
              <a:defRPr sz="2400"/>
            </a:lvl2pPr>
            <a:lvl3pPr>
              <a:defRPr sz="2000"/>
            </a:lvl3pPr>
            <a:lvl4pPr>
              <a:defRPr sz="1800"/>
            </a:lvl4pPr>
            <a:lvl5pPr>
              <a:defRPr sz="1800"/>
            </a:lvl5pPr>
          </a:lstStyle>
          <a:p>
            <a:pPr lvl="0"/>
            <a:r>
              <a:rPr lang="en-US" dirty="0" smtClean="0"/>
              <a:t>Enter date</a:t>
            </a:r>
            <a:endParaRPr lang="en-US" dirty="0"/>
          </a:p>
        </p:txBody>
      </p:sp>
    </p:spTree>
    <p:extLst>
      <p:ext uri="{BB962C8B-B14F-4D97-AF65-F5344CB8AC3E}">
        <p14:creationId xmlns:p14="http://schemas.microsoft.com/office/powerpoint/2010/main" val="11576643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5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9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03182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5"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sp>
        <p:nvSpPr>
          <p:cNvPr id="756739" name="Rectangle 3"/>
          <p:cNvSpPr>
            <a:spLocks noGrp="1" noChangeArrowheads="1"/>
          </p:cNvSpPr>
          <p:nvPr>
            <p:ph type="ctrTitle"/>
          </p:nvPr>
        </p:nvSpPr>
        <p:spPr bwMode="auto">
          <a:xfrm>
            <a:off x="685800" y="2130445"/>
            <a:ext cx="7772400" cy="1470025"/>
          </a:xfrm>
        </p:spPr>
        <p:txBody>
          <a:bodyPr lIns="91440" tIns="45720" rIns="91440" bIns="45720"/>
          <a:lstStyle>
            <a:lvl1pPr>
              <a:defRPr sz="3600">
                <a:solidFill>
                  <a:schemeClr val="bg1"/>
                </a:solidFill>
              </a:defRPr>
            </a:lvl1pPr>
          </a:lstStyle>
          <a:p>
            <a:r>
              <a:rPr lang="en-US"/>
              <a:t>Click to edit Master title style</a:t>
            </a:r>
          </a:p>
        </p:txBody>
      </p:sp>
      <p:sp>
        <p:nvSpPr>
          <p:cNvPr id="756740" name="Rectangle 4"/>
          <p:cNvSpPr>
            <a:spLocks noGrp="1" noChangeArrowheads="1"/>
          </p:cNvSpPr>
          <p:nvPr>
            <p:ph type="subTitle" idx="1"/>
          </p:nvPr>
        </p:nvSpPr>
        <p:spPr bwMode="auto">
          <a:xfrm>
            <a:off x="1371600" y="3733800"/>
            <a:ext cx="6400800" cy="685800"/>
          </a:xfrm>
          <a:prstGeom prst="rect">
            <a:avLst/>
          </a:prstGeom>
          <a:ln/>
        </p:spPr>
        <p:txBody>
          <a:bodyPr lIns="91440" tIns="45720" rIns="91440" bIns="45720"/>
          <a:lstStyle>
            <a:lvl1pPr marL="0" indent="0">
              <a:buFontTx/>
              <a:buNone/>
              <a:defRPr>
                <a:solidFill>
                  <a:schemeClr val="bg1"/>
                </a:solidFill>
              </a:defRPr>
            </a:lvl1pPr>
          </a:lstStyle>
          <a:p>
            <a:r>
              <a:rPr lang="en-US"/>
              <a:t>Click to edit Master subtitle style</a:t>
            </a:r>
          </a:p>
        </p:txBody>
      </p:sp>
      <p:sp>
        <p:nvSpPr>
          <p:cNvPr id="2" name="Slide Number Placeholder 1"/>
          <p:cNvSpPr>
            <a:spLocks noGrp="1"/>
          </p:cNvSpPr>
          <p:nvPr>
            <p:ph type="sldNum" sz="quarter" idx="10"/>
          </p:nvPr>
        </p:nvSpPr>
        <p:spPr/>
        <p:txBody>
          <a:bodyPr/>
          <a:lstStyle/>
          <a:p>
            <a:fld id="{69344605-BA3C-4BD5-9E6D-0C051B1E7F8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725828852"/>
      </p:ext>
    </p:extLst>
  </p:cSld>
  <p:clrMapOvr>
    <a:masterClrMapping/>
  </p:clrMapOvr>
  <p:transition advClick="0"/>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4" name="Picture 6" descr="Gradient BG_3.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userDrawn="1"/>
        </p:nvSpPr>
        <p:spPr>
          <a:xfrm>
            <a:off x="5638800" y="5889625"/>
            <a:ext cx="1066800" cy="369888"/>
          </a:xfrm>
          <a:prstGeom prst="rect">
            <a:avLst/>
          </a:prstGeom>
          <a:noFill/>
        </p:spPr>
        <p:txBody>
          <a:bodyPr>
            <a:spAutoFit/>
          </a:bodyPr>
          <a:lstStyle/>
          <a:p>
            <a:pPr algn="ctr">
              <a:defRPr/>
            </a:pPr>
            <a:r>
              <a:rPr lang="en-US" b="1" kern="0" cap="small" spc="-100" dirty="0">
                <a:solidFill>
                  <a:prstClr val="white"/>
                </a:solidFill>
                <a:latin typeface="Aharoni" panose="02010803020104030203" pitchFamily="2" charset="-79"/>
                <a:cs typeface="Aharoni" panose="02010803020104030203" pitchFamily="2" charset="-79"/>
              </a:rPr>
              <a:t>Tax-Aide</a:t>
            </a:r>
          </a:p>
        </p:txBody>
      </p:sp>
      <p:sp>
        <p:nvSpPr>
          <p:cNvPr id="2" name="Title 1"/>
          <p:cNvSpPr>
            <a:spLocks noGrp="1"/>
          </p:cNvSpPr>
          <p:nvPr>
            <p:ph type="ctrTitle"/>
          </p:nvPr>
        </p:nvSpPr>
        <p:spPr>
          <a:xfrm>
            <a:off x="457200" y="1524000"/>
            <a:ext cx="8229600" cy="1752600"/>
          </a:xfrm>
          <a:prstGeom prst="rect">
            <a:avLst/>
          </a:prstGeom>
        </p:spPr>
        <p:txBody>
          <a:bodyPr>
            <a:noAutofit/>
          </a:bodyPr>
          <a:lstStyle>
            <a:lvl1pPr algn="l">
              <a:defRPr sz="5400" b="1" i="0" baseline="0">
                <a:solidFill>
                  <a:schemeClr val="bg1"/>
                </a:solidFill>
                <a:latin typeface="Cambria" panose="02040503050406030204" pitchFamily="18" charset="0"/>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7285316" cy="762000"/>
          </a:xfrm>
          <a:prstGeom prst="rect">
            <a:avLst/>
          </a:prstGeom>
        </p:spPr>
        <p:txBody>
          <a:bodyPr>
            <a:noAutofit/>
          </a:bodyPr>
          <a:lstStyle>
            <a:lvl1pPr marL="0" indent="0" algn="l">
              <a:buNone/>
              <a:defRPr sz="4000" b="0" i="0">
                <a:solidFill>
                  <a:schemeClr val="bg1"/>
                </a:solidFill>
                <a:latin typeface="+mj-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12678631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26" y="274320"/>
            <a:ext cx="5857467" cy="487362"/>
          </a:xfrm>
        </p:spPr>
        <p:txBody>
          <a:bodyPr/>
          <a:lstStyle>
            <a:lvl1pPr>
              <a:defRPr b="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83841" y="649289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
        <p:nvSpPr>
          <p:cNvPr id="5" name="Slide Number Placeholder 5"/>
          <p:cNvSpPr txBox="1">
            <a:spLocks/>
          </p:cNvSpPr>
          <p:nvPr userDrawn="1"/>
        </p:nvSpPr>
        <p:spPr>
          <a:xfrm>
            <a:off x="0" y="6487988"/>
            <a:ext cx="2133600" cy="365125"/>
          </a:xfrm>
          <a:prstGeom prst="rect">
            <a:avLst/>
          </a:prstGeom>
        </p:spPr>
        <p:txBody>
          <a:bodyPr/>
          <a:lstStyle>
            <a:defPPr>
              <a:defRPr lang="en-US"/>
            </a:defPPr>
            <a:lvl1pPr marL="0" algn="r" defTabSz="914400" rtl="0" eaLnBrk="1" latinLnBrk="0" hangingPunct="1">
              <a:defRPr sz="12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prstClr val="white"/>
                </a:solidFill>
              </a:rPr>
              <a:t>AARP Foundation Tax-Aide</a:t>
            </a:r>
            <a:endParaRPr lang="en-US" dirty="0">
              <a:solidFill>
                <a:prstClr val="white"/>
              </a:solidFill>
            </a:endParaRPr>
          </a:p>
        </p:txBody>
      </p:sp>
    </p:spTree>
    <p:extLst>
      <p:ext uri="{BB962C8B-B14F-4D97-AF65-F5344CB8AC3E}">
        <p14:creationId xmlns:p14="http://schemas.microsoft.com/office/powerpoint/2010/main" val="114322786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2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619467" y="6492895"/>
            <a:ext cx="2133600" cy="365125"/>
          </a:xfrm>
          <a:prstGeom prst="rect">
            <a:avLst/>
          </a:prstGeom>
        </p:spPr>
        <p:txBody>
          <a:bodyPr/>
          <a:lstStyle>
            <a:lvl1pPr algn="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8930733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2"/>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914402"/>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619467" y="6492895"/>
            <a:ext cx="2133600" cy="365125"/>
          </a:xfrm>
          <a:prstGeom prst="rect">
            <a:avLst/>
          </a:prstGeom>
        </p:spPr>
        <p:txBody>
          <a:bodyPr/>
          <a:lstStyle>
            <a:lvl1pP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12899044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14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554162"/>
            <a:ext cx="4040188"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5" y="914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5" y="1554162"/>
            <a:ext cx="4041775"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5"/>
          <p:cNvSpPr>
            <a:spLocks noGrp="1"/>
          </p:cNvSpPr>
          <p:nvPr>
            <p:ph type="sldNum" sz="quarter" idx="12"/>
          </p:nvPr>
        </p:nvSpPr>
        <p:spPr>
          <a:xfrm>
            <a:off x="6619467" y="649289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56508394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2"/>
          </p:nvPr>
        </p:nvSpPr>
        <p:spPr>
          <a:xfrm>
            <a:off x="6619467" y="649289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18378317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7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9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62888691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9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772963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9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7638828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0" y="6457890"/>
            <a:ext cx="9144000" cy="400110"/>
          </a:xfrm>
          <a:prstGeom prst="rect">
            <a:avLst/>
          </a:prstGeom>
          <a:solidFill>
            <a:srgbClr val="EE1D24"/>
          </a:solidFill>
          <a:ln w="12700" algn="ctr">
            <a:noFill/>
            <a:miter lim="800000"/>
            <a:headEnd/>
            <a:tailEnd/>
          </a:ln>
          <a:effectLst/>
        </p:spPr>
        <p:txBody>
          <a:bodyPr>
            <a:spAutoFit/>
          </a:bodyPr>
          <a:lstStyle/>
          <a:p>
            <a:pPr algn="ctr" defTabSz="939800">
              <a:spcBef>
                <a:spcPct val="50000"/>
              </a:spcBef>
              <a:buClr>
                <a:srgbClr val="C0504D"/>
              </a:buClr>
              <a:buFont typeface="Arial" charset="0"/>
              <a:buNone/>
              <a:defRPr/>
            </a:pPr>
            <a:endParaRPr lang="en-US" sz="800" b="1" i="1" dirty="0" smtClean="0">
              <a:solidFill>
                <a:prstClr val="white"/>
              </a:solidFill>
              <a:latin typeface="Arial" charset="0"/>
              <a:ea typeface="ＭＳ Ｐゴシック" pitchFamily="-105" charset="-128"/>
            </a:endParaRPr>
          </a:p>
          <a:p>
            <a:pPr algn="ctr" defTabSz="939800">
              <a:spcBef>
                <a:spcPct val="50000"/>
              </a:spcBef>
              <a:buClr>
                <a:srgbClr val="C0504D"/>
              </a:buClr>
              <a:buFont typeface="Arial" charset="0"/>
              <a:buNone/>
              <a:defRPr/>
            </a:pPr>
            <a:endParaRPr lang="en-US" sz="800" b="1" i="1" dirty="0">
              <a:solidFill>
                <a:prstClr val="white"/>
              </a:solidFill>
              <a:latin typeface="Arial" charset="0"/>
              <a:ea typeface="ＭＳ Ｐゴシック" pitchFamily="-105" charset="-128"/>
            </a:endParaRPr>
          </a:p>
        </p:txBody>
      </p:sp>
      <p:sp>
        <p:nvSpPr>
          <p:cNvPr id="2" name="Title Placeholder 1"/>
          <p:cNvSpPr>
            <a:spLocks noGrp="1"/>
          </p:cNvSpPr>
          <p:nvPr>
            <p:ph type="title"/>
          </p:nvPr>
        </p:nvSpPr>
        <p:spPr>
          <a:xfrm>
            <a:off x="457199" y="274320"/>
            <a:ext cx="5857467" cy="487362"/>
          </a:xfrm>
          <a:prstGeom prst="rect">
            <a:avLst/>
          </a:prstGeom>
        </p:spPr>
        <p:txBody>
          <a:bodyPr vert="horz" lIns="91440" tIns="45720" rIns="91440" bIns="45720" rtlCol="0" anchor="ctr">
            <a:noAutofit/>
          </a:bodyPr>
          <a:lstStyle/>
          <a:p>
            <a:r>
              <a:rPr lang="en-US" smtClean="0"/>
              <a:t>Click to edit Master title style</a:t>
            </a:r>
            <a:endParaRPr lang="en-US"/>
          </a:p>
        </p:txBody>
      </p:sp>
      <p:sp>
        <p:nvSpPr>
          <p:cNvPr id="3" name="Text Placeholder 2"/>
          <p:cNvSpPr>
            <a:spLocks noGrp="1"/>
          </p:cNvSpPr>
          <p:nvPr>
            <p:ph type="body" idx="1"/>
          </p:nvPr>
        </p:nvSpPr>
        <p:spPr>
          <a:xfrm>
            <a:off x="457200" y="990600"/>
            <a:ext cx="8229600" cy="5135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7" name="Group 7"/>
          <p:cNvGrpSpPr>
            <a:grpSpLocks/>
          </p:cNvGrpSpPr>
          <p:nvPr/>
        </p:nvGrpSpPr>
        <p:grpSpPr bwMode="auto">
          <a:xfrm>
            <a:off x="304800" y="762000"/>
            <a:ext cx="8534400" cy="76200"/>
            <a:chOff x="2880" y="-720"/>
            <a:chExt cx="1968" cy="144"/>
          </a:xfrm>
        </p:grpSpPr>
        <p:sp>
          <p:nvSpPr>
            <p:cNvPr id="8" name="Rectangle 8"/>
            <p:cNvSpPr>
              <a:spLocks noChangeArrowheads="1"/>
            </p:cNvSpPr>
            <p:nvPr userDrawn="1"/>
          </p:nvSpPr>
          <p:spPr bwMode="auto">
            <a:xfrm>
              <a:off x="2880" y="-720"/>
              <a:ext cx="1968" cy="114"/>
            </a:xfrm>
            <a:prstGeom prst="rect">
              <a:avLst/>
            </a:prstGeom>
            <a:solidFill>
              <a:srgbClr val="EE2D24"/>
            </a:solidFill>
            <a:ln w="12700" algn="ctr">
              <a:solidFill>
                <a:srgbClr val="EE2D24"/>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sp>
          <p:nvSpPr>
            <p:cNvPr id="9" name="Rectangle 9"/>
            <p:cNvSpPr>
              <a:spLocks noChangeArrowheads="1"/>
            </p:cNvSpPr>
            <p:nvPr userDrawn="1"/>
          </p:nvSpPr>
          <p:spPr bwMode="auto">
            <a:xfrm>
              <a:off x="2880" y="-603"/>
              <a:ext cx="1968" cy="27"/>
            </a:xfrm>
            <a:prstGeom prst="rect">
              <a:avLst/>
            </a:prstGeom>
            <a:solidFill>
              <a:schemeClr val="accent2"/>
            </a:solidFill>
            <a:ln w="12700" algn="ctr">
              <a:solidFill>
                <a:schemeClr val="accent2"/>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grpSp>
      <p:pic>
        <p:nvPicPr>
          <p:cNvPr id="10" name="Picture 2" descr="AARP-RP-LockUp-CMYK"/>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314667" y="331789"/>
            <a:ext cx="13716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1" descr="C:\Documents and Settings\mtsmith\My Documents\My Pictures\Fdn_485.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86277" y="331789"/>
            <a:ext cx="11461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2644" y="6504076"/>
            <a:ext cx="1869935" cy="276999"/>
          </a:xfrm>
          <a:prstGeom prst="rect">
            <a:avLst/>
          </a:prstGeom>
          <a:noFill/>
        </p:spPr>
        <p:txBody>
          <a:bodyPr wrap="none" rtlCol="0">
            <a:spAutoFit/>
          </a:bodyPr>
          <a:lstStyle/>
          <a:p>
            <a:pPr>
              <a:defRPr/>
            </a:pPr>
            <a:r>
              <a:rPr lang="en-US" sz="1200" b="1" dirty="0" smtClean="0">
                <a:solidFill>
                  <a:prstClr val="white"/>
                </a:solidFill>
              </a:rPr>
              <a:t>Confidential &amp; Proprietary</a:t>
            </a:r>
            <a:endParaRPr lang="en-US" sz="1600" b="1" dirty="0" smtClean="0">
              <a:solidFill>
                <a:prstClr val="white"/>
              </a:solidFill>
            </a:endParaRPr>
          </a:p>
        </p:txBody>
      </p:sp>
      <p:sp>
        <p:nvSpPr>
          <p:cNvPr id="14" name="Slide Number Placeholder 5"/>
          <p:cNvSpPr>
            <a:spLocks noGrp="1"/>
          </p:cNvSpPr>
          <p:nvPr>
            <p:ph type="sldNum" sz="quarter" idx="4"/>
          </p:nvPr>
        </p:nvSpPr>
        <p:spPr>
          <a:xfrm>
            <a:off x="6619467" y="649289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2622123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ubtitle 2"/>
          <p:cNvSpPr>
            <a:spLocks noGrp="1"/>
          </p:cNvSpPr>
          <p:nvPr>
            <p:ph type="subTitle" idx="1"/>
          </p:nvPr>
        </p:nvSpPr>
        <p:spPr>
          <a:xfrm>
            <a:off x="882493" y="3144253"/>
            <a:ext cx="7248062" cy="762000"/>
          </a:xfrm>
        </p:spPr>
        <p:txBody>
          <a:bodyPr/>
          <a:lstStyle/>
          <a:p>
            <a:pPr algn="ctr"/>
            <a:r>
              <a:rPr lang="en-US" altLang="en-US" sz="4500" b="1" dirty="0" smtClean="0">
                <a:latin typeface="Arial" panose="020B0604020202020204" pitchFamily="34" charset="0"/>
                <a:cs typeface="Arial" panose="020B0604020202020204" pitchFamily="34" charset="0"/>
              </a:rPr>
              <a:t>Reimbursement Training</a:t>
            </a:r>
          </a:p>
        </p:txBody>
      </p:sp>
      <p:grpSp>
        <p:nvGrpSpPr>
          <p:cNvPr id="4" name="Group 3"/>
          <p:cNvGrpSpPr/>
          <p:nvPr/>
        </p:nvGrpSpPr>
        <p:grpSpPr>
          <a:xfrm>
            <a:off x="483261" y="920840"/>
            <a:ext cx="4589813" cy="803365"/>
            <a:chOff x="685800" y="1143000"/>
            <a:chExt cx="7467600" cy="1524000"/>
          </a:xfrm>
        </p:grpSpPr>
        <p:sp>
          <p:nvSpPr>
            <p:cNvPr id="3" name="Rounded Rectangle 2"/>
            <p:cNvSpPr/>
            <p:nvPr/>
          </p:nvSpPr>
          <p:spPr>
            <a:xfrm>
              <a:off x="685800" y="1143000"/>
              <a:ext cx="7467600" cy="152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5348" y="1394923"/>
              <a:ext cx="6244703" cy="1005377"/>
            </a:xfrm>
            <a:prstGeom prst="rect">
              <a:avLst/>
            </a:prstGeom>
          </p:spPr>
        </p:pic>
      </p:grpSp>
      <p:sp>
        <p:nvSpPr>
          <p:cNvPr id="2" name="TextBox 1"/>
          <p:cNvSpPr txBox="1"/>
          <p:nvPr/>
        </p:nvSpPr>
        <p:spPr>
          <a:xfrm>
            <a:off x="372899" y="6148556"/>
            <a:ext cx="2318323" cy="477054"/>
          </a:xfrm>
          <a:prstGeom prst="rect">
            <a:avLst/>
          </a:prstGeom>
          <a:noFill/>
        </p:spPr>
        <p:txBody>
          <a:bodyPr wrap="square" rtlCol="0">
            <a:spAutoFit/>
          </a:bodyPr>
          <a:lstStyle/>
          <a:p>
            <a:r>
              <a:rPr lang="en-US" sz="2500" b="1" dirty="0" smtClean="0">
                <a:solidFill>
                  <a:schemeClr val="bg1"/>
                </a:solidFill>
              </a:rPr>
              <a:t>Chapter 8</a:t>
            </a:r>
            <a:endParaRPr lang="en-US" sz="2500" b="1" dirty="0">
              <a:solidFill>
                <a:schemeClr val="bg1"/>
              </a:solidFill>
            </a:endParaRPr>
          </a:p>
        </p:txBody>
      </p:sp>
    </p:spTree>
    <p:extLst>
      <p:ext uri="{BB962C8B-B14F-4D97-AF65-F5344CB8AC3E}">
        <p14:creationId xmlns:p14="http://schemas.microsoft.com/office/powerpoint/2010/main" val="31607628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Contents covered</a:t>
            </a:r>
            <a:endParaRPr lang="en-US" sz="4000" dirty="0"/>
          </a:p>
        </p:txBody>
      </p:sp>
      <p:sp>
        <p:nvSpPr>
          <p:cNvPr id="7" name="Content Placeholder 6"/>
          <p:cNvSpPr>
            <a:spLocks noGrp="1"/>
          </p:cNvSpPr>
          <p:nvPr>
            <p:ph idx="1"/>
          </p:nvPr>
        </p:nvSpPr>
        <p:spPr>
          <a:xfrm>
            <a:off x="457200" y="990600"/>
            <a:ext cx="8229600" cy="5135563"/>
          </a:xfrm>
        </p:spPr>
        <p:txBody>
          <a:bodyPr>
            <a:normAutofit/>
          </a:bodyPr>
          <a:lstStyle/>
          <a:p>
            <a:pPr marL="0" indent="0">
              <a:buNone/>
            </a:pPr>
            <a:r>
              <a:rPr lang="en-US" sz="3000" dirty="0" smtClean="0"/>
              <a:t>In this training you will learn about…</a:t>
            </a:r>
          </a:p>
          <a:p>
            <a:r>
              <a:rPr lang="en-US" sz="3000" dirty="0"/>
              <a:t>T</a:t>
            </a:r>
            <a:r>
              <a:rPr lang="en-US" sz="3000" dirty="0" smtClean="0"/>
              <a:t>he current reimbursement situation</a:t>
            </a:r>
          </a:p>
          <a:p>
            <a:r>
              <a:rPr lang="en-US" sz="3000" dirty="0"/>
              <a:t>T</a:t>
            </a:r>
            <a:r>
              <a:rPr lang="en-US" sz="3000" dirty="0" smtClean="0"/>
              <a:t>he interim reimbursement procedure</a:t>
            </a:r>
          </a:p>
          <a:p>
            <a:r>
              <a:rPr lang="en-US" sz="3000" dirty="0"/>
              <a:t>D</a:t>
            </a:r>
            <a:r>
              <a:rPr lang="en-US" sz="3000" dirty="0" smtClean="0"/>
              <a:t>irect deposit</a:t>
            </a:r>
            <a:endParaRPr lang="en-US" sz="3000" dirty="0"/>
          </a:p>
          <a:p>
            <a:pPr marL="514350" indent="-514350">
              <a:buFont typeface="+mj-lt"/>
              <a:buAutoNum type="romanUcPeriod"/>
            </a:pPr>
            <a:endParaRPr lang="en-US" sz="3000" dirty="0"/>
          </a:p>
        </p:txBody>
      </p:sp>
      <p:sp>
        <p:nvSpPr>
          <p:cNvPr id="5" name="Slide Number Placeholder 4"/>
          <p:cNvSpPr>
            <a:spLocks noGrp="1"/>
          </p:cNvSpPr>
          <p:nvPr>
            <p:ph type="sldNum" sz="quarter" idx="12"/>
          </p:nvPr>
        </p:nvSpPr>
        <p:spPr>
          <a:xfrm>
            <a:off x="6583841" y="6492895"/>
            <a:ext cx="2133600" cy="365125"/>
          </a:xfrm>
        </p:spPr>
        <p:txBody>
          <a:bodyPr/>
          <a:lstStyle/>
          <a:p>
            <a:pPr algn="r"/>
            <a:r>
              <a:rPr lang="en-US" dirty="0" smtClean="0"/>
              <a:t>Page </a:t>
            </a:r>
            <a:fld id="{56856005-70BF-4897-BEE7-F06D51F21211}" type="slidenum">
              <a:rPr lang="en-US" smtClean="0"/>
              <a:pPr algn="r"/>
              <a:t>2</a:t>
            </a:fld>
            <a:endParaRPr lang="en-US" dirty="0"/>
          </a:p>
        </p:txBody>
      </p:sp>
      <p:sp>
        <p:nvSpPr>
          <p:cNvPr id="2" name="Rectangle 1"/>
          <p:cNvSpPr/>
          <p:nvPr/>
        </p:nvSpPr>
        <p:spPr>
          <a:xfrm>
            <a:off x="15766" y="649541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AARP Foundation Tax-Aide</a:t>
            </a:r>
            <a:endParaRPr lang="en-US" sz="1200" dirty="0"/>
          </a:p>
        </p:txBody>
      </p:sp>
      <p:sp>
        <p:nvSpPr>
          <p:cNvPr id="8" name="Content Placeholder 2"/>
          <p:cNvSpPr txBox="1">
            <a:spLocks/>
          </p:cNvSpPr>
          <p:nvPr/>
        </p:nvSpPr>
        <p:spPr>
          <a:xfrm>
            <a:off x="457200" y="1038100"/>
            <a:ext cx="8229600" cy="51355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spcAft>
                <a:spcPts val="600"/>
              </a:spcAft>
              <a:buNone/>
            </a:pPr>
            <a:endParaRPr lang="en-US" dirty="0"/>
          </a:p>
        </p:txBody>
      </p:sp>
    </p:spTree>
    <p:extLst>
      <p:ext uri="{BB962C8B-B14F-4D97-AF65-F5344CB8AC3E}">
        <p14:creationId xmlns:p14="http://schemas.microsoft.com/office/powerpoint/2010/main" val="24052679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Current Situation</a:t>
            </a:r>
            <a:endParaRPr lang="en-US" sz="4000" dirty="0"/>
          </a:p>
        </p:txBody>
      </p:sp>
      <p:sp>
        <p:nvSpPr>
          <p:cNvPr id="7" name="Content Placeholder 6"/>
          <p:cNvSpPr>
            <a:spLocks noGrp="1"/>
          </p:cNvSpPr>
          <p:nvPr>
            <p:ph idx="1"/>
          </p:nvPr>
        </p:nvSpPr>
        <p:spPr>
          <a:xfrm>
            <a:off x="457200" y="990600"/>
            <a:ext cx="8229600" cy="5135563"/>
          </a:xfrm>
        </p:spPr>
        <p:txBody>
          <a:bodyPr>
            <a:normAutofit/>
          </a:bodyPr>
          <a:lstStyle/>
          <a:p>
            <a:endParaRPr lang="en-US" sz="2800" dirty="0"/>
          </a:p>
          <a:p>
            <a:pPr marL="514350" indent="-514350">
              <a:buFont typeface="+mj-lt"/>
              <a:buAutoNum type="romanUcPeriod"/>
            </a:pPr>
            <a:endParaRPr lang="en-US" sz="2800" dirty="0"/>
          </a:p>
        </p:txBody>
      </p:sp>
      <p:sp>
        <p:nvSpPr>
          <p:cNvPr id="5" name="Slide Number Placeholder 4"/>
          <p:cNvSpPr>
            <a:spLocks noGrp="1"/>
          </p:cNvSpPr>
          <p:nvPr>
            <p:ph type="sldNum" sz="quarter" idx="12"/>
          </p:nvPr>
        </p:nvSpPr>
        <p:spPr>
          <a:xfrm>
            <a:off x="6583841" y="6492895"/>
            <a:ext cx="2133600" cy="365125"/>
          </a:xfrm>
        </p:spPr>
        <p:txBody>
          <a:bodyPr/>
          <a:lstStyle/>
          <a:p>
            <a:pPr algn="r"/>
            <a:r>
              <a:rPr lang="en-US" dirty="0" smtClean="0"/>
              <a:t>Page </a:t>
            </a:r>
            <a:fld id="{56856005-70BF-4897-BEE7-F06D51F21211}" type="slidenum">
              <a:rPr lang="en-US" smtClean="0"/>
              <a:pPr algn="r"/>
              <a:t>3</a:t>
            </a:fld>
            <a:endParaRPr lang="en-US" dirty="0"/>
          </a:p>
        </p:txBody>
      </p:sp>
      <p:sp>
        <p:nvSpPr>
          <p:cNvPr id="2" name="Rectangle 1"/>
          <p:cNvSpPr/>
          <p:nvPr/>
        </p:nvSpPr>
        <p:spPr>
          <a:xfrm>
            <a:off x="15766" y="649541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AARP Foundation Tax-Aide</a:t>
            </a:r>
            <a:endParaRPr lang="en-US" sz="1200" dirty="0"/>
          </a:p>
        </p:txBody>
      </p:sp>
      <p:sp>
        <p:nvSpPr>
          <p:cNvPr id="8" name="Content Placeholder 2"/>
          <p:cNvSpPr txBox="1">
            <a:spLocks/>
          </p:cNvSpPr>
          <p:nvPr/>
        </p:nvSpPr>
        <p:spPr>
          <a:xfrm>
            <a:off x="457200" y="1038100"/>
            <a:ext cx="8229600" cy="51355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spcAft>
                <a:spcPts val="600"/>
              </a:spcAft>
            </a:pPr>
            <a:r>
              <a:rPr lang="en-US" sz="3000" dirty="0" smtClean="0"/>
              <a:t>Tax-Aide </a:t>
            </a:r>
            <a:r>
              <a:rPr lang="en-US" sz="3000" dirty="0"/>
              <a:t>reimbursement needs are </a:t>
            </a:r>
            <a:r>
              <a:rPr lang="en-US" sz="3000" b="1" dirty="0"/>
              <a:t>not</a:t>
            </a:r>
            <a:r>
              <a:rPr lang="en-US" sz="3000" dirty="0"/>
              <a:t> addressed in initial </a:t>
            </a:r>
            <a:r>
              <a:rPr lang="en-US" sz="3000" dirty="0" smtClean="0"/>
              <a:t>Volunteer Portal launch</a:t>
            </a:r>
            <a:endParaRPr lang="en-US" sz="3000" dirty="0"/>
          </a:p>
          <a:p>
            <a:r>
              <a:rPr lang="en-US" sz="3000" dirty="0" smtClean="0"/>
              <a:t>Volunteer Portal reimbursement function </a:t>
            </a:r>
            <a:r>
              <a:rPr lang="en-US" sz="3000" dirty="0"/>
              <a:t>will be </a:t>
            </a:r>
            <a:r>
              <a:rPr lang="en-US" sz="3000" dirty="0" smtClean="0"/>
              <a:t>available February </a:t>
            </a:r>
            <a:r>
              <a:rPr lang="en-US" sz="3000" dirty="0"/>
              <a:t>2016 (estimated date</a:t>
            </a:r>
            <a:r>
              <a:rPr lang="en-US" sz="3000" dirty="0" smtClean="0"/>
              <a:t>)</a:t>
            </a:r>
            <a:endParaRPr lang="en-US" sz="3000" dirty="0"/>
          </a:p>
        </p:txBody>
      </p:sp>
    </p:spTree>
    <p:extLst>
      <p:ext uri="{BB962C8B-B14F-4D97-AF65-F5344CB8AC3E}">
        <p14:creationId xmlns:p14="http://schemas.microsoft.com/office/powerpoint/2010/main" val="2227861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Interim Procedure</a:t>
            </a:r>
            <a:endParaRPr lang="en-US" sz="4000" dirty="0"/>
          </a:p>
        </p:txBody>
      </p:sp>
      <p:sp>
        <p:nvSpPr>
          <p:cNvPr id="7" name="Content Placeholder 6"/>
          <p:cNvSpPr>
            <a:spLocks noGrp="1"/>
          </p:cNvSpPr>
          <p:nvPr>
            <p:ph idx="1"/>
          </p:nvPr>
        </p:nvSpPr>
        <p:spPr>
          <a:xfrm>
            <a:off x="457200" y="1069434"/>
            <a:ext cx="8229600" cy="5135563"/>
          </a:xfrm>
        </p:spPr>
        <p:txBody>
          <a:bodyPr>
            <a:normAutofit/>
          </a:bodyPr>
          <a:lstStyle/>
          <a:p>
            <a:endParaRPr lang="en-US" sz="2800" dirty="0"/>
          </a:p>
          <a:p>
            <a:pPr marL="514350" indent="-514350">
              <a:buFont typeface="+mj-lt"/>
              <a:buAutoNum type="romanUcPeriod"/>
            </a:pPr>
            <a:endParaRPr lang="en-US" sz="2800" dirty="0"/>
          </a:p>
        </p:txBody>
      </p:sp>
      <p:sp>
        <p:nvSpPr>
          <p:cNvPr id="5" name="Slide Number Placeholder 4"/>
          <p:cNvSpPr>
            <a:spLocks noGrp="1"/>
          </p:cNvSpPr>
          <p:nvPr>
            <p:ph type="sldNum" sz="quarter" idx="12"/>
          </p:nvPr>
        </p:nvSpPr>
        <p:spPr>
          <a:xfrm>
            <a:off x="6583841" y="6492895"/>
            <a:ext cx="2133600" cy="365125"/>
          </a:xfrm>
        </p:spPr>
        <p:txBody>
          <a:bodyPr/>
          <a:lstStyle/>
          <a:p>
            <a:pPr algn="r"/>
            <a:r>
              <a:rPr lang="en-US" dirty="0" smtClean="0"/>
              <a:t>Page </a:t>
            </a:r>
            <a:fld id="{56856005-70BF-4897-BEE7-F06D51F21211}" type="slidenum">
              <a:rPr lang="en-US" smtClean="0"/>
              <a:pPr algn="r"/>
              <a:t>4</a:t>
            </a:fld>
            <a:endParaRPr lang="en-US" dirty="0"/>
          </a:p>
        </p:txBody>
      </p:sp>
      <p:sp>
        <p:nvSpPr>
          <p:cNvPr id="2" name="Rectangle 1"/>
          <p:cNvSpPr/>
          <p:nvPr/>
        </p:nvSpPr>
        <p:spPr>
          <a:xfrm>
            <a:off x="15766" y="649541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AARP Foundation Tax-Aide</a:t>
            </a:r>
            <a:endParaRPr lang="en-US" sz="1200" dirty="0"/>
          </a:p>
        </p:txBody>
      </p:sp>
      <p:sp>
        <p:nvSpPr>
          <p:cNvPr id="8" name="Content Placeholder 2"/>
          <p:cNvSpPr txBox="1">
            <a:spLocks/>
          </p:cNvSpPr>
          <p:nvPr/>
        </p:nvSpPr>
        <p:spPr>
          <a:xfrm>
            <a:off x="457200" y="1069430"/>
            <a:ext cx="7808026" cy="51355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spcAft>
                <a:spcPts val="600"/>
              </a:spcAft>
            </a:pPr>
            <a:r>
              <a:rPr lang="en-US" sz="3000" dirty="0" smtClean="0"/>
              <a:t>Submit Excel spreadsheets to supervisors</a:t>
            </a:r>
          </a:p>
          <a:p>
            <a:pPr lvl="1">
              <a:spcBef>
                <a:spcPts val="0"/>
              </a:spcBef>
              <a:spcAft>
                <a:spcPts val="600"/>
              </a:spcAft>
              <a:buFont typeface="Arial" panose="020B0604020202020204" pitchFamily="34" charset="0"/>
              <a:buChar char="•"/>
            </a:pPr>
            <a:r>
              <a:rPr lang="en-US" sz="3000" dirty="0" smtClean="0"/>
              <a:t>OneSupport Help Center &gt; Volunteer Portal &gt; General Program Management &gt; Forms</a:t>
            </a:r>
          </a:p>
          <a:p>
            <a:pPr>
              <a:spcBef>
                <a:spcPts val="0"/>
              </a:spcBef>
              <a:spcAft>
                <a:spcPts val="600"/>
              </a:spcAft>
            </a:pPr>
            <a:r>
              <a:rPr lang="en-US" sz="3000" dirty="0" smtClean="0"/>
              <a:t>Submit approved reimbursement requests to the </a:t>
            </a:r>
            <a:r>
              <a:rPr lang="en-US" sz="3000" dirty="0" err="1" smtClean="0"/>
              <a:t>OneSupport</a:t>
            </a:r>
            <a:r>
              <a:rPr lang="en-US" sz="3000" dirty="0" smtClean="0"/>
              <a:t> Help Center</a:t>
            </a:r>
          </a:p>
          <a:p>
            <a:pPr>
              <a:spcBef>
                <a:spcPts val="0"/>
              </a:spcBef>
              <a:spcAft>
                <a:spcPts val="600"/>
              </a:spcAft>
            </a:pPr>
            <a:r>
              <a:rPr lang="en-US" sz="3000" i="1" dirty="0" smtClean="0"/>
              <a:t>“Quick Guide for Submitting an Excel Reimbursement”</a:t>
            </a:r>
          </a:p>
          <a:p>
            <a:pPr lvl="1">
              <a:spcBef>
                <a:spcPts val="0"/>
              </a:spcBef>
              <a:spcAft>
                <a:spcPts val="600"/>
              </a:spcAft>
              <a:buFont typeface="Arial" panose="020B0604020202020204" pitchFamily="34" charset="0"/>
              <a:buChar char="•"/>
            </a:pPr>
            <a:r>
              <a:rPr lang="en-US" sz="3000" dirty="0" smtClean="0"/>
              <a:t>OneSupport Help Center &gt; Volunteer Portal &gt; Portal Reimbursement</a:t>
            </a:r>
            <a:endParaRPr lang="en-US" sz="3000" dirty="0"/>
          </a:p>
        </p:txBody>
      </p:sp>
    </p:spTree>
    <p:extLst>
      <p:ext uri="{BB962C8B-B14F-4D97-AF65-F5344CB8AC3E}">
        <p14:creationId xmlns:p14="http://schemas.microsoft.com/office/powerpoint/2010/main" val="496575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Direct Deposit</a:t>
            </a:r>
            <a:endParaRPr lang="en-US" sz="4000" dirty="0"/>
          </a:p>
        </p:txBody>
      </p:sp>
      <p:sp>
        <p:nvSpPr>
          <p:cNvPr id="7" name="Content Placeholder 6"/>
          <p:cNvSpPr>
            <a:spLocks noGrp="1"/>
          </p:cNvSpPr>
          <p:nvPr>
            <p:ph idx="1"/>
          </p:nvPr>
        </p:nvSpPr>
        <p:spPr>
          <a:xfrm>
            <a:off x="457200" y="1069434"/>
            <a:ext cx="8229600" cy="2998069"/>
          </a:xfrm>
        </p:spPr>
        <p:txBody>
          <a:bodyPr>
            <a:normAutofit/>
          </a:bodyPr>
          <a:lstStyle/>
          <a:p>
            <a:endParaRPr lang="en-US" sz="2800" dirty="0"/>
          </a:p>
          <a:p>
            <a:pPr marL="514350" indent="-514350">
              <a:buFont typeface="+mj-lt"/>
              <a:buAutoNum type="romanUcPeriod"/>
            </a:pPr>
            <a:endParaRPr lang="en-US" sz="2800" dirty="0"/>
          </a:p>
        </p:txBody>
      </p:sp>
      <p:sp>
        <p:nvSpPr>
          <p:cNvPr id="5" name="Slide Number Placeholder 4"/>
          <p:cNvSpPr>
            <a:spLocks noGrp="1"/>
          </p:cNvSpPr>
          <p:nvPr>
            <p:ph type="sldNum" sz="quarter" idx="12"/>
          </p:nvPr>
        </p:nvSpPr>
        <p:spPr>
          <a:xfrm>
            <a:off x="6583841" y="6492895"/>
            <a:ext cx="2133600" cy="365125"/>
          </a:xfrm>
        </p:spPr>
        <p:txBody>
          <a:bodyPr/>
          <a:lstStyle/>
          <a:p>
            <a:pPr algn="r"/>
            <a:r>
              <a:rPr lang="en-US" dirty="0" smtClean="0"/>
              <a:t>Page </a:t>
            </a:r>
            <a:fld id="{56856005-70BF-4897-BEE7-F06D51F21211}" type="slidenum">
              <a:rPr lang="en-US" smtClean="0"/>
              <a:pPr algn="r"/>
              <a:t>5</a:t>
            </a:fld>
            <a:endParaRPr lang="en-US" dirty="0"/>
          </a:p>
        </p:txBody>
      </p:sp>
      <p:sp>
        <p:nvSpPr>
          <p:cNvPr id="2" name="Rectangle 1"/>
          <p:cNvSpPr/>
          <p:nvPr/>
        </p:nvSpPr>
        <p:spPr>
          <a:xfrm>
            <a:off x="15766" y="649541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AARP Foundation Tax-Aide</a:t>
            </a:r>
            <a:endParaRPr lang="en-US" sz="1200" dirty="0"/>
          </a:p>
        </p:txBody>
      </p:sp>
      <p:sp>
        <p:nvSpPr>
          <p:cNvPr id="8" name="Content Placeholder 2"/>
          <p:cNvSpPr txBox="1">
            <a:spLocks/>
          </p:cNvSpPr>
          <p:nvPr/>
        </p:nvSpPr>
        <p:spPr>
          <a:xfrm>
            <a:off x="457200" y="1053866"/>
            <a:ext cx="7808026" cy="30294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spcAft>
                <a:spcPts val="600"/>
              </a:spcAft>
            </a:pPr>
            <a:r>
              <a:rPr lang="en-US" sz="2800" dirty="0"/>
              <a:t>Expense Reimbursement </a:t>
            </a:r>
            <a:r>
              <a:rPr lang="en-US" sz="2800" dirty="0" smtClean="0"/>
              <a:t>information </a:t>
            </a:r>
            <a:r>
              <a:rPr lang="en-US" sz="2800" dirty="0"/>
              <a:t>is in the </a:t>
            </a:r>
            <a:r>
              <a:rPr lang="en-US" sz="2800" dirty="0" smtClean="0"/>
              <a:t>volunteer Contact </a:t>
            </a:r>
            <a:r>
              <a:rPr lang="en-US" sz="2800" dirty="0"/>
              <a:t>record</a:t>
            </a:r>
          </a:p>
          <a:p>
            <a:pPr>
              <a:spcBef>
                <a:spcPts val="0"/>
              </a:spcBef>
              <a:spcAft>
                <a:spcPts val="600"/>
              </a:spcAft>
            </a:pPr>
            <a:r>
              <a:rPr lang="en-US" sz="2800" dirty="0" smtClean="0"/>
              <a:t>Volunteers can enter their own direct deposit information</a:t>
            </a:r>
          </a:p>
          <a:p>
            <a:pPr marL="0" indent="0">
              <a:spcBef>
                <a:spcPts val="0"/>
              </a:spcBef>
              <a:spcAft>
                <a:spcPts val="600"/>
              </a:spcAft>
              <a:buNone/>
            </a:pPr>
            <a:endParaRPr lang="en-US" sz="2800" dirty="0"/>
          </a:p>
        </p:txBody>
      </p:sp>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540" y="3662326"/>
            <a:ext cx="8562110" cy="16045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6723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Direct Deposit</a:t>
            </a:r>
            <a:endParaRPr lang="en-US" sz="4000" dirty="0"/>
          </a:p>
        </p:txBody>
      </p:sp>
      <p:sp>
        <p:nvSpPr>
          <p:cNvPr id="7" name="Content Placeholder 6"/>
          <p:cNvSpPr>
            <a:spLocks noGrp="1"/>
          </p:cNvSpPr>
          <p:nvPr>
            <p:ph idx="1"/>
          </p:nvPr>
        </p:nvSpPr>
        <p:spPr>
          <a:xfrm>
            <a:off x="457200" y="1069434"/>
            <a:ext cx="8229600" cy="5135563"/>
          </a:xfrm>
        </p:spPr>
        <p:txBody>
          <a:bodyPr>
            <a:normAutofit/>
          </a:bodyPr>
          <a:lstStyle/>
          <a:p>
            <a:endParaRPr lang="en-US" sz="2800" dirty="0"/>
          </a:p>
          <a:p>
            <a:pPr marL="514350" indent="-514350">
              <a:buFont typeface="+mj-lt"/>
              <a:buAutoNum type="romanUcPeriod"/>
            </a:pPr>
            <a:endParaRPr lang="en-US" sz="2800" dirty="0"/>
          </a:p>
        </p:txBody>
      </p:sp>
      <p:sp>
        <p:nvSpPr>
          <p:cNvPr id="5" name="Slide Number Placeholder 4"/>
          <p:cNvSpPr>
            <a:spLocks noGrp="1"/>
          </p:cNvSpPr>
          <p:nvPr>
            <p:ph type="sldNum" sz="quarter" idx="12"/>
          </p:nvPr>
        </p:nvSpPr>
        <p:spPr>
          <a:xfrm>
            <a:off x="6583841" y="6492895"/>
            <a:ext cx="2133600" cy="365125"/>
          </a:xfrm>
        </p:spPr>
        <p:txBody>
          <a:bodyPr/>
          <a:lstStyle/>
          <a:p>
            <a:pPr algn="r"/>
            <a:r>
              <a:rPr lang="en-US" dirty="0" smtClean="0"/>
              <a:t>Page </a:t>
            </a:r>
            <a:fld id="{56856005-70BF-4897-BEE7-F06D51F21211}" type="slidenum">
              <a:rPr lang="en-US" smtClean="0"/>
              <a:pPr algn="r"/>
              <a:t>6</a:t>
            </a:fld>
            <a:endParaRPr lang="en-US" dirty="0"/>
          </a:p>
        </p:txBody>
      </p:sp>
      <p:sp>
        <p:nvSpPr>
          <p:cNvPr id="2" name="Rectangle 1"/>
          <p:cNvSpPr/>
          <p:nvPr/>
        </p:nvSpPr>
        <p:spPr>
          <a:xfrm>
            <a:off x="15766" y="649541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AARP Foundation Tax-Aide</a:t>
            </a:r>
            <a:endParaRPr lang="en-US" sz="1200" dirty="0"/>
          </a:p>
        </p:txBody>
      </p:sp>
      <p:sp>
        <p:nvSpPr>
          <p:cNvPr id="8" name="Content Placeholder 2"/>
          <p:cNvSpPr txBox="1">
            <a:spLocks/>
          </p:cNvSpPr>
          <p:nvPr/>
        </p:nvSpPr>
        <p:spPr>
          <a:xfrm>
            <a:off x="457200" y="1050178"/>
            <a:ext cx="8413668" cy="524394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spcAft>
                <a:spcPts val="600"/>
              </a:spcAft>
            </a:pPr>
            <a:r>
              <a:rPr lang="en-US" sz="3000" dirty="0" smtClean="0"/>
              <a:t>Upon </a:t>
            </a:r>
            <a:r>
              <a:rPr lang="en-US" sz="3000" dirty="0"/>
              <a:t>clicking “Save”, only the bank name and last four digits of the routing and account numbers will be displayed</a:t>
            </a:r>
          </a:p>
          <a:p>
            <a:pPr>
              <a:spcBef>
                <a:spcPts val="0"/>
              </a:spcBef>
              <a:spcAft>
                <a:spcPts val="600"/>
              </a:spcAft>
            </a:pPr>
            <a:r>
              <a:rPr lang="en-US" sz="2800" dirty="0"/>
              <a:t>The direct deposit information will be verified, typically within 24 hours.  A check mark will appear </a:t>
            </a:r>
            <a:r>
              <a:rPr lang="en-US" sz="2800" dirty="0" smtClean="0"/>
              <a:t>next to the field “Expense </a:t>
            </a:r>
            <a:r>
              <a:rPr lang="en-US" sz="2800" dirty="0"/>
              <a:t>Direct Deposit </a:t>
            </a:r>
            <a:r>
              <a:rPr lang="en-US" sz="2800" dirty="0" smtClean="0"/>
              <a:t>Verified” and the bank name and account info with * will be wiped out. </a:t>
            </a:r>
            <a:endParaRPr lang="en-US" sz="3000" dirty="0" smtClean="0"/>
          </a:p>
        </p:txBody>
      </p:sp>
    </p:spTree>
    <p:extLst>
      <p:ext uri="{BB962C8B-B14F-4D97-AF65-F5344CB8AC3E}">
        <p14:creationId xmlns:p14="http://schemas.microsoft.com/office/powerpoint/2010/main" val="6814953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Direct Deposit</a:t>
            </a:r>
            <a:endParaRPr lang="en-US" sz="4000" dirty="0"/>
          </a:p>
        </p:txBody>
      </p:sp>
      <p:sp>
        <p:nvSpPr>
          <p:cNvPr id="7" name="Content Placeholder 6"/>
          <p:cNvSpPr>
            <a:spLocks noGrp="1"/>
          </p:cNvSpPr>
          <p:nvPr>
            <p:ph idx="1"/>
          </p:nvPr>
        </p:nvSpPr>
        <p:spPr>
          <a:xfrm>
            <a:off x="457200" y="1069434"/>
            <a:ext cx="8229600" cy="5135563"/>
          </a:xfrm>
        </p:spPr>
        <p:txBody>
          <a:bodyPr>
            <a:normAutofit/>
          </a:bodyPr>
          <a:lstStyle/>
          <a:p>
            <a:endParaRPr lang="en-US" sz="2800" dirty="0"/>
          </a:p>
          <a:p>
            <a:pPr marL="514350" indent="-514350">
              <a:buFont typeface="+mj-lt"/>
              <a:buAutoNum type="romanUcPeriod"/>
            </a:pPr>
            <a:endParaRPr lang="en-US" sz="2800" dirty="0"/>
          </a:p>
        </p:txBody>
      </p:sp>
      <p:sp>
        <p:nvSpPr>
          <p:cNvPr id="5" name="Slide Number Placeholder 4"/>
          <p:cNvSpPr>
            <a:spLocks noGrp="1"/>
          </p:cNvSpPr>
          <p:nvPr>
            <p:ph type="sldNum" sz="quarter" idx="12"/>
          </p:nvPr>
        </p:nvSpPr>
        <p:spPr>
          <a:xfrm>
            <a:off x="6583841" y="6492895"/>
            <a:ext cx="2133600" cy="365125"/>
          </a:xfrm>
        </p:spPr>
        <p:txBody>
          <a:bodyPr/>
          <a:lstStyle/>
          <a:p>
            <a:pPr algn="r"/>
            <a:r>
              <a:rPr lang="en-US" dirty="0" smtClean="0"/>
              <a:t>Page </a:t>
            </a:r>
            <a:fld id="{56856005-70BF-4897-BEE7-F06D51F21211}" type="slidenum">
              <a:rPr lang="en-US" smtClean="0"/>
              <a:pPr algn="r"/>
              <a:t>7</a:t>
            </a:fld>
            <a:endParaRPr lang="en-US" dirty="0"/>
          </a:p>
        </p:txBody>
      </p:sp>
      <p:sp>
        <p:nvSpPr>
          <p:cNvPr id="2" name="Rectangle 1"/>
          <p:cNvSpPr/>
          <p:nvPr/>
        </p:nvSpPr>
        <p:spPr>
          <a:xfrm>
            <a:off x="15766" y="649541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AARP Foundation Tax-Aide</a:t>
            </a:r>
            <a:endParaRPr lang="en-US" sz="1200" dirty="0"/>
          </a:p>
        </p:txBody>
      </p:sp>
      <p:sp>
        <p:nvSpPr>
          <p:cNvPr id="8" name="Content Placeholder 2"/>
          <p:cNvSpPr txBox="1">
            <a:spLocks/>
          </p:cNvSpPr>
          <p:nvPr/>
        </p:nvSpPr>
        <p:spPr>
          <a:xfrm>
            <a:off x="457200" y="1065944"/>
            <a:ext cx="8413668" cy="524394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spcAft>
                <a:spcPts val="600"/>
              </a:spcAft>
            </a:pPr>
            <a:r>
              <a:rPr lang="en-US" sz="3000" dirty="0" smtClean="0"/>
              <a:t>Previously </a:t>
            </a:r>
            <a:r>
              <a:rPr lang="en-US" sz="3000" dirty="0"/>
              <a:t>approved direct deposit requests remain in force, but will not be </a:t>
            </a:r>
            <a:r>
              <a:rPr lang="en-US" sz="3000" dirty="0" smtClean="0"/>
              <a:t>displayed in the Contact record</a:t>
            </a:r>
            <a:endParaRPr lang="en-US" sz="3000" dirty="0"/>
          </a:p>
          <a:p>
            <a:pPr lvl="1">
              <a:spcBef>
                <a:spcPts val="0"/>
              </a:spcBef>
              <a:spcAft>
                <a:spcPts val="600"/>
              </a:spcAft>
            </a:pPr>
            <a:r>
              <a:rPr lang="en-US" sz="3000" dirty="0" smtClean="0"/>
              <a:t>The contact </a:t>
            </a:r>
            <a:r>
              <a:rPr lang="en-US" sz="3000" dirty="0"/>
              <a:t>record will show reimbursement </a:t>
            </a:r>
            <a:r>
              <a:rPr lang="en-US" sz="3000" dirty="0" smtClean="0"/>
              <a:t>method as </a:t>
            </a:r>
            <a:r>
              <a:rPr lang="en-US" sz="3000" dirty="0"/>
              <a:t>“Check” even though direct deposit was previously set up</a:t>
            </a:r>
          </a:p>
          <a:p>
            <a:pPr lvl="1">
              <a:spcBef>
                <a:spcPts val="0"/>
              </a:spcBef>
              <a:spcAft>
                <a:spcPts val="600"/>
              </a:spcAft>
            </a:pPr>
            <a:r>
              <a:rPr lang="en-US" sz="3000" dirty="0"/>
              <a:t>Recommended: re-enter direct deposit information</a:t>
            </a:r>
          </a:p>
          <a:p>
            <a:pPr>
              <a:lnSpc>
                <a:spcPct val="120000"/>
              </a:lnSpc>
              <a:spcBef>
                <a:spcPts val="0"/>
              </a:spcBef>
            </a:pPr>
            <a:endParaRPr lang="en-US" sz="3000" dirty="0" smtClean="0"/>
          </a:p>
        </p:txBody>
      </p:sp>
    </p:spTree>
    <p:extLst>
      <p:ext uri="{BB962C8B-B14F-4D97-AF65-F5344CB8AC3E}">
        <p14:creationId xmlns:p14="http://schemas.microsoft.com/office/powerpoint/2010/main" val="3937141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Entering Direct Deposit Information</a:t>
            </a:r>
            <a:endParaRPr lang="en-US" dirty="0"/>
          </a:p>
        </p:txBody>
      </p:sp>
      <p:sp>
        <p:nvSpPr>
          <p:cNvPr id="3" name="Content Placeholder 2"/>
          <p:cNvSpPr>
            <a:spLocks noGrp="1"/>
          </p:cNvSpPr>
          <p:nvPr>
            <p:ph idx="1"/>
          </p:nvPr>
        </p:nvSpPr>
        <p:spPr/>
        <p:txBody>
          <a:bodyPr/>
          <a:lstStyle/>
          <a:p>
            <a:r>
              <a:rPr lang="en-US" dirty="0" smtClean="0"/>
              <a:t>Click on your Contact Record</a:t>
            </a:r>
          </a:p>
          <a:p>
            <a:r>
              <a:rPr lang="en-US" dirty="0" smtClean="0"/>
              <a:t>Scroll down to Reimbursement Section</a:t>
            </a:r>
          </a:p>
          <a:p>
            <a:r>
              <a:rPr lang="en-US" dirty="0" smtClean="0"/>
              <a:t>Enter Information</a:t>
            </a:r>
          </a:p>
          <a:p>
            <a:r>
              <a:rPr lang="en-US" dirty="0" smtClean="0"/>
              <a:t>Click Save</a:t>
            </a:r>
            <a:endParaRPr lang="en-US" dirty="0"/>
          </a:p>
        </p:txBody>
      </p:sp>
      <p:sp>
        <p:nvSpPr>
          <p:cNvPr id="4" name="Slide Number Placeholder 3"/>
          <p:cNvSpPr>
            <a:spLocks noGrp="1"/>
          </p:cNvSpPr>
          <p:nvPr>
            <p:ph type="sldNum" sz="quarter" idx="12"/>
          </p:nvPr>
        </p:nvSpPr>
        <p:spPr/>
        <p:txBody>
          <a:bodyPr/>
          <a:lstStyle/>
          <a:p>
            <a:r>
              <a:rPr lang="en-US" smtClean="0">
                <a:solidFill>
                  <a:prstClr val="white"/>
                </a:solidFill>
              </a:rPr>
              <a:t>Page </a:t>
            </a:r>
            <a:fld id="{56856005-70BF-4897-BEE7-F06D51F21211}" type="slidenum">
              <a:rPr lang="en-US" smtClean="0">
                <a:solidFill>
                  <a:prstClr val="white"/>
                </a:solidFill>
              </a:rPr>
              <a:pPr/>
              <a:t>8</a:t>
            </a:fld>
            <a:endParaRPr lang="en-US" dirty="0">
              <a:solidFill>
                <a:prstClr val="white"/>
              </a:solidFill>
            </a:endParaRPr>
          </a:p>
        </p:txBody>
      </p:sp>
    </p:spTree>
    <p:extLst>
      <p:ext uri="{BB962C8B-B14F-4D97-AF65-F5344CB8AC3E}">
        <p14:creationId xmlns:p14="http://schemas.microsoft.com/office/powerpoint/2010/main" val="230005213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3734</TotalTime>
  <Words>563</Words>
  <Application>Microsoft Office PowerPoint</Application>
  <PresentationFormat>Letter Paper (8.5x11 in)</PresentationFormat>
  <Paragraphs>60</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1_Office Theme</vt:lpstr>
      <vt:lpstr>PowerPoint Presentation</vt:lpstr>
      <vt:lpstr>Contents covered</vt:lpstr>
      <vt:lpstr>Current Situation</vt:lpstr>
      <vt:lpstr>Interim Procedure</vt:lpstr>
      <vt:lpstr>Direct Deposit</vt:lpstr>
      <vt:lpstr>Direct Deposit</vt:lpstr>
      <vt:lpstr>Direct Deposit</vt:lpstr>
      <vt:lpstr>Entering Direct Deposit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Elaine</dc:creator>
  <cp:lastModifiedBy>Max</cp:lastModifiedBy>
  <cp:revision>218</cp:revision>
  <dcterms:created xsi:type="dcterms:W3CDTF">2015-09-06T14:17:57Z</dcterms:created>
  <dcterms:modified xsi:type="dcterms:W3CDTF">2016-01-01T18:58:51Z</dcterms:modified>
</cp:coreProperties>
</file>